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6"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8" d="100"/>
          <a:sy n="38" d="100"/>
        </p:scale>
        <p:origin x="105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0" name="Google Shape;40;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30ffbcada36_1_6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30ffbcada36_1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30ffbcada36_1_7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30ffbcada36_1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30ffbcada36_1_8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30ffbcada36_1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30ffbcada36_1_10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30ffbcada36_1_1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30ffbcada36_1_8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30ffbcada36_1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30ffbcada36_1_10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30ffbcada36_1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30ffbcada36_1_11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30ffbcada36_1_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2263d39ef8c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chemeClr val="dk1"/>
              </a:buClr>
              <a:buSzPts val="1400"/>
              <a:buFont typeface="Calibri"/>
              <a:buNone/>
            </a:pPr>
            <a:fld id="{00000000-1234-1234-1234-123412341234}" type="slidenum">
              <a:rPr lang="en-US"/>
              <a:t>17</a:t>
            </a:fld>
            <a:endParaRPr/>
          </a:p>
        </p:txBody>
      </p:sp>
      <p:sp>
        <p:nvSpPr>
          <p:cNvPr id="137" name="Google Shape;137;g2263d39ef8c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8" name="Google Shape;138;g2263d39ef8c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400"/>
              <a:buFont typeface="Calibri"/>
              <a:buNone/>
            </a:pPr>
            <a:r>
              <a:rPr lang="en-US"/>
              <a:t>JD</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200">
                <a:solidFill>
                  <a:schemeClr val="dk1"/>
                </a:solidFill>
                <a:latin typeface="Calibri"/>
                <a:ea typeface="Calibri"/>
                <a:cs typeface="Calibri"/>
                <a:sym typeface="Calibri"/>
              </a:rPr>
              <a:t>With the October 31, 2023 final rule came several changes to the standards of administrative capability for institutions. Along with all of the currently existing provisions, come July 1</a:t>
            </a:r>
            <a:r>
              <a:rPr lang="en-US" sz="2000" baseline="30000">
                <a:solidFill>
                  <a:schemeClr val="dk1"/>
                </a:solidFill>
                <a:latin typeface="Calibri"/>
                <a:ea typeface="Calibri"/>
                <a:cs typeface="Calibri"/>
                <a:sym typeface="Calibri"/>
              </a:rPr>
              <a:t>st</a:t>
            </a:r>
            <a:r>
              <a:rPr lang="en-US" sz="1200">
                <a:solidFill>
                  <a:schemeClr val="dk1"/>
                </a:solidFill>
                <a:latin typeface="Calibri"/>
                <a:ea typeface="Calibri"/>
                <a:cs typeface="Calibri"/>
                <a:sym typeface="Calibri"/>
              </a:rPr>
              <a:t>, we have several new or expanded regulations. The administrative capability regulations are found in 668.16.</a:t>
            </a:r>
            <a:endParaRPr sz="12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US" sz="1200">
                <a:solidFill>
                  <a:schemeClr val="dk1"/>
                </a:solidFill>
                <a:latin typeface="Calibri"/>
                <a:ea typeface="Calibri"/>
                <a:cs typeface="Calibri"/>
                <a:sym typeface="Calibri"/>
              </a:rPr>
              <a:t>Before we dive into the changes, I want to point out that a lack of administrative capability is regularly in the top ten program review findings, so these are very important and as you may already know, many of these go beyond just financial aid. So you will need to be working with your campus partners to ensure compliance. Administrative capability is really institution-wide.</a:t>
            </a:r>
            <a:endParaRPr sz="12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US" sz="1200">
                <a:solidFill>
                  <a:srgbClr val="0000FF"/>
                </a:solidFill>
                <a:highlight>
                  <a:srgbClr val="FFFFFF"/>
                </a:highlight>
              </a:rPr>
              <a:t>As you will see, there are very specific provisions related to administrative capability, even more now with the July 1 new rules, but there is still an overarching catch-all too.</a:t>
            </a:r>
            <a:endParaRPr sz="1200">
              <a:solidFill>
                <a:srgbClr val="0000FF"/>
              </a:solidFill>
              <a:highlight>
                <a:srgbClr val="FFFFFF"/>
              </a:highlight>
            </a:endParaRPr>
          </a:p>
          <a:p>
            <a:pPr marL="0" lvl="0" indent="0" algn="l" rtl="0">
              <a:lnSpc>
                <a:spcPct val="115000"/>
              </a:lnSpc>
              <a:spcBef>
                <a:spcPts val="0"/>
              </a:spcBef>
              <a:spcAft>
                <a:spcPts val="0"/>
              </a:spcAft>
              <a:buClr>
                <a:schemeClr val="dk1"/>
              </a:buClr>
              <a:buSzPts val="1100"/>
              <a:buFont typeface="Arial"/>
              <a:buNone/>
            </a:pPr>
            <a:r>
              <a:rPr lang="en-US" sz="1200">
                <a:solidFill>
                  <a:schemeClr val="dk1"/>
                </a:solidFill>
                <a:latin typeface="Calibri"/>
                <a:ea typeface="Calibri"/>
                <a:cs typeface="Calibri"/>
                <a:sym typeface="Calibri"/>
              </a:rPr>
              <a:t>This is now found in 668.16(v) which basically says the school “d</a:t>
            </a:r>
            <a:r>
              <a:rPr lang="en-US" sz="1200">
                <a:solidFill>
                  <a:srgbClr val="0000FF"/>
                </a:solidFill>
                <a:highlight>
                  <a:srgbClr val="FFFFFF"/>
                </a:highlight>
              </a:rPr>
              <a:t>oes not otherwise appear to lack the ability to administer the Title IV programs.” So keep in mind, there is still this sort of catch all provision at the end of the list.</a:t>
            </a:r>
            <a:endParaRPr sz="1200">
              <a:solidFill>
                <a:srgbClr val="0000FF"/>
              </a:solidFill>
              <a:highlight>
                <a:srgbClr val="FFFFFF"/>
              </a:highlight>
            </a:endParaRPr>
          </a:p>
          <a:p>
            <a:pPr marL="0" lvl="0" indent="0" algn="l" rtl="0">
              <a:lnSpc>
                <a:spcPct val="115000"/>
              </a:lnSpc>
              <a:spcBef>
                <a:spcPts val="0"/>
              </a:spcBef>
              <a:spcAft>
                <a:spcPts val="0"/>
              </a:spcAft>
              <a:buClr>
                <a:schemeClr val="dk1"/>
              </a:buClr>
              <a:buSzPts val="1100"/>
              <a:buFont typeface="Arial"/>
              <a:buNone/>
            </a:pPr>
            <a:r>
              <a:rPr lang="en-US" sz="1200">
                <a:solidFill>
                  <a:srgbClr val="0000FF"/>
                </a:solidFill>
                <a:highlight>
                  <a:srgbClr val="FFFFFF"/>
                </a:highlight>
              </a:rPr>
              <a:t>With that said, let’s dive into one of the changes coming as of July 1. </a:t>
            </a:r>
            <a:endParaRPr sz="1200">
              <a:solidFill>
                <a:srgbClr val="0000FF"/>
              </a:solidFill>
              <a:highlight>
                <a:srgbClr val="FFFFFF"/>
              </a:highlight>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None/>
            </a:pPr>
            <a:endParaRPr/>
          </a:p>
        </p:txBody>
      </p:sp>
      <p:sp>
        <p:nvSpPr>
          <p:cNvPr id="46" name="Google Shape;46;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0ffbcada36_1_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0ffbcada36_1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200">
                <a:solidFill>
                  <a:schemeClr val="dk1"/>
                </a:solidFill>
                <a:latin typeface="Calibri"/>
                <a:ea typeface="Calibri"/>
                <a:cs typeface="Calibri"/>
                <a:sym typeface="Calibri"/>
              </a:rPr>
              <a:t>Financial aid counseling and communications. Which is described in 668.16(h)</a:t>
            </a:r>
            <a:endParaRPr sz="12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US" sz="1200">
                <a:solidFill>
                  <a:schemeClr val="dk1"/>
                </a:solidFill>
                <a:latin typeface="Calibri"/>
                <a:ea typeface="Calibri"/>
                <a:cs typeface="Calibri"/>
                <a:sym typeface="Calibri"/>
              </a:rPr>
              <a:t>This provision is not new, but it has now been expanded on. Now, this is not specific to aid offers, but typically when we are talking about these communications, we are talking about aid offers.</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0ffbcada36_1_1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0ffbcada36_1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200">
                <a:solidFill>
                  <a:schemeClr val="dk1"/>
                </a:solidFill>
                <a:latin typeface="Calibri"/>
                <a:ea typeface="Calibri"/>
                <a:cs typeface="Calibri"/>
                <a:sym typeface="Calibri"/>
              </a:rPr>
              <a:t>There are a few new pieces of information schools must provide to students in order for it to be considered adequate financial aid counseling.</a:t>
            </a:r>
            <a:endParaRPr sz="12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US" sz="1200">
                <a:solidFill>
                  <a:schemeClr val="dk1"/>
                </a:solidFill>
                <a:latin typeface="Calibri"/>
                <a:ea typeface="Calibri"/>
                <a:cs typeface="Calibri"/>
                <a:sym typeface="Calibri"/>
              </a:rPr>
              <a:t>These include providing the COA based on enrollment status, and also specifically the individual components with a distinction between direct and indirect costs.</a:t>
            </a:r>
            <a:endParaRPr sz="12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US" sz="1200">
                <a:solidFill>
                  <a:schemeClr val="dk1"/>
                </a:solidFill>
                <a:latin typeface="Calibri"/>
                <a:ea typeface="Calibri"/>
                <a:cs typeface="Calibri"/>
                <a:sym typeface="Calibri"/>
              </a:rPr>
              <a:t>Also, while schools already needed to provide the source and amount of aid, it now must be separated by type of aid and include information about if that particular aid must be earned and/or repaid.</a:t>
            </a:r>
            <a:endParaRPr sz="12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US" sz="1200">
                <a:solidFill>
                  <a:schemeClr val="dk1"/>
                </a:solidFill>
                <a:latin typeface="Calibri"/>
                <a:ea typeface="Calibri"/>
                <a:cs typeface="Calibri"/>
                <a:sym typeface="Calibri"/>
              </a:rPr>
              <a:t>Net price must be included, and this means the COA minus grants and scholarships.</a:t>
            </a:r>
            <a:endParaRPr sz="12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r>
              <a:rPr lang="en-US" sz="1200">
                <a:solidFill>
                  <a:schemeClr val="dk1"/>
                </a:solidFill>
                <a:latin typeface="Calibri"/>
                <a:ea typeface="Calibri"/>
                <a:cs typeface="Calibri"/>
                <a:sym typeface="Calibri"/>
              </a:rPr>
              <a:t>And finally we have an expansion to provide deadlines for accepting, declining, or adjusting aid </a:t>
            </a:r>
            <a:endParaRPr sz="120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0ffbcada36_1_1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0ffbcada36_1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30ffbcada36_1_2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30ffbcada36_1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200">
                <a:solidFill>
                  <a:schemeClr val="dk1"/>
                </a:solidFill>
                <a:highlight>
                  <a:srgbClr val="FFFFFF"/>
                </a:highlight>
              </a:rPr>
              <a:t>Moving along to 668.16(p), this new provision is intended to strengthen the requirement for schools to have adequate procedures to evaluate the validity of a student’s high school diploma IF it has reason to believe the diploma is not valid or was not obtained from an entity that provides secondary education. </a:t>
            </a:r>
            <a:endParaRPr sz="1200">
              <a:solidFill>
                <a:schemeClr val="dk1"/>
              </a:solidFill>
              <a:highlight>
                <a:srgbClr val="FFFFFF"/>
              </a:highlight>
            </a:endParaRPr>
          </a:p>
          <a:p>
            <a:pPr marL="0" lvl="0" indent="0" algn="l" rtl="0">
              <a:lnSpc>
                <a:spcPct val="115000"/>
              </a:lnSpc>
              <a:spcBef>
                <a:spcPts val="0"/>
              </a:spcBef>
              <a:spcAft>
                <a:spcPts val="0"/>
              </a:spcAft>
              <a:buClr>
                <a:schemeClr val="dk1"/>
              </a:buClr>
              <a:buSzPts val="1100"/>
              <a:buFont typeface="Arial"/>
              <a:buNone/>
            </a:pPr>
            <a:r>
              <a:rPr lang="en-US" sz="1200">
                <a:solidFill>
                  <a:schemeClr val="dk1"/>
                </a:solidFill>
                <a:highlight>
                  <a:srgbClr val="FFFFFF"/>
                </a:highlight>
              </a:rPr>
              <a:t>This regulation specifically gives some details about what a schools procedures must include, which speaks to the required documentation for schools to collect, confirming the high school is recognized by an appropriate authority, and also if the Department publishes a list of known schools that issue invalid diplomas, like diploma mills, the institution must confirm the high school is not on that list.</a:t>
            </a:r>
            <a:endParaRPr sz="1200">
              <a:solidFill>
                <a:schemeClr val="dk1"/>
              </a:solidFill>
              <a:highlight>
                <a:srgbClr val="FFFFFF"/>
              </a:highlight>
            </a:endParaRPr>
          </a:p>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30ffbcada36_1_3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30ffbcada36_1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200">
                <a:solidFill>
                  <a:schemeClr val="dk1"/>
                </a:solidFill>
                <a:highlight>
                  <a:srgbClr val="FFFFFF"/>
                </a:highlight>
              </a:rPr>
              <a:t>Additionally, this regulation now states some specific items that make a high school diploma invalid, and those items are listed here.</a:t>
            </a:r>
            <a:endParaRPr sz="1200">
              <a:solidFill>
                <a:schemeClr val="dk1"/>
              </a:solidFill>
              <a:highlight>
                <a:srgbClr val="FFFFFF"/>
              </a:highlight>
            </a:endParaRPr>
          </a:p>
          <a:p>
            <a:pPr marL="0" lvl="0" indent="0" algn="l" rtl="0">
              <a:lnSpc>
                <a:spcPct val="115000"/>
              </a:lnSpc>
              <a:spcBef>
                <a:spcPts val="0"/>
              </a:spcBef>
              <a:spcAft>
                <a:spcPts val="0"/>
              </a:spcAft>
              <a:buClr>
                <a:schemeClr val="dk1"/>
              </a:buClr>
              <a:buSzPts val="1100"/>
              <a:buFont typeface="Arial"/>
              <a:buNone/>
            </a:pPr>
            <a:r>
              <a:rPr lang="en-US" sz="1200">
                <a:solidFill>
                  <a:schemeClr val="dk1"/>
                </a:solidFill>
                <a:highlight>
                  <a:srgbClr val="FFFFFF"/>
                </a:highlight>
              </a:rPr>
              <a:t>So overall, schools should review their procedures on how they establish the validity of a high school diploma when they have reason to question it, to ensure the procedures meet all of these new requirements. </a:t>
            </a:r>
            <a:endParaRPr sz="1200">
              <a:solidFill>
                <a:schemeClr val="dk1"/>
              </a:solidFill>
              <a:highlight>
                <a:srgbClr val="FFFFFF"/>
              </a:highlight>
            </a:endParaRPr>
          </a:p>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30ffbcada36_1_4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30ffbcada36_1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200">
                <a:solidFill>
                  <a:schemeClr val="dk1"/>
                </a:solidFill>
                <a:latin typeface="Calibri"/>
                <a:ea typeface="Calibri"/>
                <a:cs typeface="Calibri"/>
                <a:sym typeface="Calibri"/>
              </a:rPr>
              <a:t>Moving on to 668.16(q), we now have a requirement for schools to provide adequate career services to eligible students who receive Title IV aid. And while you may be wondering what is considered adequate, there is a list of considerations ED will take into account. One of these considerations is related to GE programs, but it’s important to note this requirement of providing adequate career services is not only applicable to schools with GE programs. Other such considerations are the number and distribution of career services staff, the promises a school may make to students regarding career services and partnerships with recruiters and employers of graduates. </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30ffbcada36_1_5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30ffbcada36_1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endParaRPr sz="1200">
              <a:solidFill>
                <a:schemeClr val="dk1"/>
              </a:solidFill>
              <a:highlight>
                <a:srgbClr val="FFFFFF"/>
              </a:highlight>
            </a:endParaRPr>
          </a:p>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2_Custom Layout">
  <p:cSld name="2_Custom Layout">
    <p:bg>
      <p:bgPr>
        <a:blipFill>
          <a:blip r:embed="rId2">
            <a:alphaModFix amt="93744"/>
          </a:blip>
          <a:stretch>
            <a:fillRect/>
          </a:stretch>
        </a:blipFill>
        <a:effectLst/>
      </p:bgPr>
    </p:bg>
    <p:spTree>
      <p:nvGrpSpPr>
        <p:cNvPr id="1" name="Shape 7"/>
        <p:cNvGrpSpPr/>
        <p:nvPr/>
      </p:nvGrpSpPr>
      <p:grpSpPr>
        <a:xfrm>
          <a:off x="0" y="0"/>
          <a:ext cx="0" cy="0"/>
          <a:chOff x="0" y="0"/>
          <a:chExt cx="0" cy="0"/>
        </a:xfrm>
      </p:grpSpPr>
      <p:sp>
        <p:nvSpPr>
          <p:cNvPr id="8" name="Google Shape;8;p2"/>
          <p:cNvSpPr txBox="1">
            <a:spLocks noGrp="1"/>
          </p:cNvSpPr>
          <p:nvPr>
            <p:ph type="title"/>
          </p:nvPr>
        </p:nvSpPr>
        <p:spPr>
          <a:xfrm>
            <a:off x="306070" y="708837"/>
            <a:ext cx="11567160" cy="2852737"/>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4800"/>
              <a:buFont typeface="Verdana"/>
              <a:buNone/>
              <a:defRPr sz="4800" b="1">
                <a:solidFill>
                  <a:schemeClr val="lt1"/>
                </a:solidFill>
                <a:latin typeface="Verdana"/>
                <a:ea typeface="Verdana"/>
                <a:cs typeface="Verdana"/>
                <a:sym typeface="Verdan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 name="Google Shape;9;p2"/>
          <p:cNvSpPr txBox="1">
            <a:spLocks noGrp="1"/>
          </p:cNvSpPr>
          <p:nvPr>
            <p:ph type="body" idx="1"/>
          </p:nvPr>
        </p:nvSpPr>
        <p:spPr>
          <a:xfrm>
            <a:off x="306070" y="4575140"/>
            <a:ext cx="11567160" cy="699848"/>
          </a:xfrm>
          <a:prstGeom prst="rect">
            <a:avLst/>
          </a:prstGeom>
          <a:noFill/>
          <a:ln>
            <a:noFill/>
          </a:ln>
        </p:spPr>
        <p:txBody>
          <a:bodyPr spcFirstLastPara="1" wrap="square" lIns="91425" tIns="45700" rIns="91425" bIns="45700" anchor="t" anchorCtr="0">
            <a:noAutofit/>
          </a:bodyPr>
          <a:lstStyle>
            <a:lvl1pPr marL="457200" marR="0" lvl="0" indent="-228600" algn="ctr" rtl="0">
              <a:lnSpc>
                <a:spcPct val="90000"/>
              </a:lnSpc>
              <a:spcBef>
                <a:spcPts val="1000"/>
              </a:spcBef>
              <a:spcAft>
                <a:spcPts val="0"/>
              </a:spcAft>
              <a:buClr>
                <a:schemeClr val="lt1"/>
              </a:buClr>
              <a:buSzPts val="2400"/>
              <a:buFont typeface="Arial"/>
              <a:buNone/>
              <a:defRPr sz="2400" b="0" i="0" u="none" strike="noStrike" cap="none">
                <a:solidFill>
                  <a:schemeClr val="lt1"/>
                </a:solidFill>
                <a:latin typeface="Verdana"/>
                <a:ea typeface="Verdana"/>
                <a:cs typeface="Verdana"/>
                <a:sym typeface="Verdana"/>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Trebuchet MS"/>
                <a:ea typeface="Trebuchet MS"/>
                <a:cs typeface="Trebuchet MS"/>
                <a:sym typeface="Trebuchet MS"/>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Trebuchet MS"/>
                <a:ea typeface="Trebuchet MS"/>
                <a:cs typeface="Trebuchet MS"/>
                <a:sym typeface="Trebuchet MS"/>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sp>
        <p:nvSpPr>
          <p:cNvPr id="11" name="Google Shape;11;p3"/>
          <p:cNvSpPr txBox="1">
            <a:spLocks noGrp="1"/>
          </p:cNvSpPr>
          <p:nvPr>
            <p:ph type="title"/>
          </p:nvPr>
        </p:nvSpPr>
        <p:spPr>
          <a:xfrm>
            <a:off x="306070" y="708837"/>
            <a:ext cx="1156716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005B99"/>
              </a:buClr>
              <a:buSzPts val="4800"/>
              <a:buFont typeface="Verdana"/>
              <a:buNone/>
              <a:defRPr sz="4800" b="1">
                <a:solidFill>
                  <a:srgbClr val="005B99"/>
                </a:solidFill>
                <a:latin typeface="Verdana"/>
                <a:ea typeface="Verdana"/>
                <a:cs typeface="Verdana"/>
                <a:sym typeface="Verdan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 name="Google Shape;12;p3"/>
          <p:cNvSpPr txBox="1">
            <a:spLocks noGrp="1"/>
          </p:cNvSpPr>
          <p:nvPr>
            <p:ph type="body" idx="1"/>
          </p:nvPr>
        </p:nvSpPr>
        <p:spPr>
          <a:xfrm>
            <a:off x="306070" y="3588562"/>
            <a:ext cx="1156716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888888"/>
              </a:buClr>
              <a:buSzPts val="2400"/>
              <a:buFont typeface="Arial"/>
              <a:buNone/>
              <a:defRPr sz="2400" b="0" i="0" u="none" strike="noStrike" cap="none">
                <a:solidFill>
                  <a:srgbClr val="888888"/>
                </a:solidFill>
                <a:latin typeface="Trebuchet MS"/>
                <a:ea typeface="Trebuchet MS"/>
                <a:cs typeface="Trebuchet MS"/>
                <a:sym typeface="Trebuchet MS"/>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Trebuchet MS"/>
                <a:ea typeface="Trebuchet MS"/>
                <a:cs typeface="Trebuchet MS"/>
                <a:sym typeface="Trebuchet MS"/>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Trebuchet MS"/>
                <a:ea typeface="Trebuchet MS"/>
                <a:cs typeface="Trebuchet MS"/>
                <a:sym typeface="Trebuchet MS"/>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Trebuchet MS"/>
                <a:ea typeface="Trebuchet MS"/>
                <a:cs typeface="Trebuchet MS"/>
                <a:sym typeface="Trebuchet MS"/>
              </a:defRPr>
            </a:lvl9pPr>
          </a:lstStyle>
          <a:p>
            <a:endParaRPr/>
          </a:p>
        </p:txBody>
      </p:sp>
      <p:sp>
        <p:nvSpPr>
          <p:cNvPr id="13" name="Google Shape;13;p3"/>
          <p:cNvSpPr/>
          <p:nvPr/>
        </p:nvSpPr>
        <p:spPr>
          <a:xfrm>
            <a:off x="9344297" y="5790447"/>
            <a:ext cx="2743200" cy="2286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1400" b="0" i="0" u="none" strike="noStrike" cap="none">
                <a:solidFill>
                  <a:srgbClr val="003554"/>
                </a:solidFill>
                <a:latin typeface="Arial"/>
                <a:ea typeface="Arial"/>
                <a:cs typeface="Arial"/>
                <a:sym typeface="Arial"/>
              </a:rPr>
              <a:t>Slide </a:t>
            </a:r>
            <a:fld id="{00000000-1234-1234-1234-123412341234}" type="slidenum">
              <a:rPr lang="en-US" sz="1400" b="0" i="0" u="none" strike="noStrike" cap="none">
                <a:solidFill>
                  <a:srgbClr val="003554"/>
                </a:solidFill>
                <a:latin typeface="Arial"/>
                <a:ea typeface="Arial"/>
                <a:cs typeface="Arial"/>
                <a:sym typeface="Arial"/>
              </a:rPr>
              <a:t>‹#›</a:t>
            </a:fld>
            <a:r>
              <a:rPr lang="en-US" sz="1400" b="0" i="0" u="none" strike="noStrike" cap="none">
                <a:solidFill>
                  <a:srgbClr val="003554"/>
                </a:solidFill>
                <a:latin typeface="Arial"/>
                <a:ea typeface="Arial"/>
                <a:cs typeface="Arial"/>
                <a:sym typeface="Arial"/>
              </a:rPr>
              <a:t>   © 2023 NASFAA</a:t>
            </a:r>
            <a:endParaRPr/>
          </a:p>
          <a:p>
            <a:pPr marL="0" marR="0" lvl="0" indent="0" algn="r" rtl="0">
              <a:spcBef>
                <a:spcPts val="0"/>
              </a:spcBef>
              <a:spcAft>
                <a:spcPts val="0"/>
              </a:spcAft>
              <a:buNone/>
            </a:pPr>
            <a:endParaRPr sz="1200" b="0" i="0" u="none" strike="noStrike" cap="none">
              <a:solidFill>
                <a:schemeClr val="dk1"/>
              </a:solidFill>
              <a:latin typeface="Trebuchet MS"/>
              <a:ea typeface="Trebuchet MS"/>
              <a:cs typeface="Trebuchet MS"/>
              <a:sym typeface="Trebuchet M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14"/>
        <p:cNvGrpSpPr/>
        <p:nvPr/>
      </p:nvGrpSpPr>
      <p:grpSpPr>
        <a:xfrm>
          <a:off x="0" y="0"/>
          <a:ext cx="0" cy="0"/>
          <a:chOff x="0" y="0"/>
          <a:chExt cx="0" cy="0"/>
        </a:xfrm>
      </p:grpSpPr>
      <p:sp>
        <p:nvSpPr>
          <p:cNvPr id="15" name="Google Shape;15;p4"/>
          <p:cNvSpPr txBox="1">
            <a:spLocks noGrp="1"/>
          </p:cNvSpPr>
          <p:nvPr>
            <p:ph type="title"/>
          </p:nvPr>
        </p:nvSpPr>
        <p:spPr>
          <a:xfrm>
            <a:off x="312420" y="18255"/>
            <a:ext cx="1156716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05B99"/>
              </a:buClr>
              <a:buSzPts val="3600"/>
              <a:buFont typeface="Verdana"/>
              <a:buNone/>
              <a:defRPr>
                <a:solidFill>
                  <a:srgbClr val="005B99"/>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4"/>
          <p:cNvSpPr txBox="1">
            <a:spLocks noGrp="1"/>
          </p:cNvSpPr>
          <p:nvPr>
            <p:ph type="body" idx="1"/>
          </p:nvPr>
        </p:nvSpPr>
        <p:spPr>
          <a:xfrm>
            <a:off x="312420" y="1479182"/>
            <a:ext cx="11567160" cy="3930265"/>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Trebuchet MS"/>
                <a:ea typeface="Trebuchet MS"/>
                <a:cs typeface="Trebuchet MS"/>
                <a:sym typeface="Trebuchet MS"/>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Trebuchet MS"/>
                <a:ea typeface="Trebuchet MS"/>
                <a:cs typeface="Trebuchet MS"/>
                <a:sym typeface="Trebuchet MS"/>
              </a:defRPr>
            </a:lvl2pPr>
            <a:lvl3pPr marL="1371600" marR="0" lvl="2" indent="-355600" algn="l" rtl="0">
              <a:lnSpc>
                <a:spcPct val="90000"/>
              </a:lnSpc>
              <a:spcBef>
                <a:spcPts val="500"/>
              </a:spcBef>
              <a:spcAft>
                <a:spcPts val="0"/>
              </a:spcAft>
              <a:buClr>
                <a:schemeClr val="dk1"/>
              </a:buClr>
              <a:buSzPts val="2000"/>
              <a:buFont typeface="Noto Sans Symbols"/>
              <a:buChar char="▪"/>
              <a:defRPr sz="2000" b="0" i="0" u="none" strike="noStrike" cap="none">
                <a:solidFill>
                  <a:schemeClr val="dk1"/>
                </a:solidFill>
                <a:latin typeface="Trebuchet MS"/>
                <a:ea typeface="Trebuchet MS"/>
                <a:cs typeface="Trebuchet MS"/>
                <a:sym typeface="Trebuchet MS"/>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17" name="Google Shape;17;p4"/>
          <p:cNvSpPr/>
          <p:nvPr/>
        </p:nvSpPr>
        <p:spPr>
          <a:xfrm>
            <a:off x="9344297" y="5790447"/>
            <a:ext cx="2743200" cy="2286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1400" b="0" i="0" u="none" strike="noStrike" cap="none">
                <a:solidFill>
                  <a:srgbClr val="003554"/>
                </a:solidFill>
                <a:latin typeface="Arial"/>
                <a:ea typeface="Arial"/>
                <a:cs typeface="Arial"/>
                <a:sym typeface="Arial"/>
              </a:rPr>
              <a:t>Slide </a:t>
            </a:r>
            <a:fld id="{00000000-1234-1234-1234-123412341234}" type="slidenum">
              <a:rPr lang="en-US" sz="1400" b="0" i="0" u="none" strike="noStrike" cap="none">
                <a:solidFill>
                  <a:srgbClr val="003554"/>
                </a:solidFill>
                <a:latin typeface="Arial"/>
                <a:ea typeface="Arial"/>
                <a:cs typeface="Arial"/>
                <a:sym typeface="Arial"/>
              </a:rPr>
              <a:t>‹#›</a:t>
            </a:fld>
            <a:r>
              <a:rPr lang="en-US" sz="1400" b="0" i="0" u="none" strike="noStrike" cap="none">
                <a:solidFill>
                  <a:srgbClr val="003554"/>
                </a:solidFill>
                <a:latin typeface="Arial"/>
                <a:ea typeface="Arial"/>
                <a:cs typeface="Arial"/>
                <a:sym typeface="Arial"/>
              </a:rPr>
              <a:t>   © 2023 NASFAA</a:t>
            </a:r>
            <a:endParaRPr/>
          </a:p>
          <a:p>
            <a:pPr marL="0" marR="0" lvl="0" indent="0" algn="r" rtl="0">
              <a:spcBef>
                <a:spcPts val="0"/>
              </a:spcBef>
              <a:spcAft>
                <a:spcPts val="0"/>
              </a:spcAft>
              <a:buNone/>
            </a:pPr>
            <a:endParaRPr sz="1200" b="0" i="0" u="none" strike="noStrike" cap="none">
              <a:solidFill>
                <a:schemeClr val="dk1"/>
              </a:solidFill>
              <a:latin typeface="Trebuchet MS"/>
              <a:ea typeface="Trebuchet MS"/>
              <a:cs typeface="Trebuchet MS"/>
              <a:sym typeface="Trebuchet M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Custom Layout">
  <p:cSld name="1_Custom Layout">
    <p:spTree>
      <p:nvGrpSpPr>
        <p:cNvPr id="1" name="Shape 18"/>
        <p:cNvGrpSpPr/>
        <p:nvPr/>
      </p:nvGrpSpPr>
      <p:grpSpPr>
        <a:xfrm>
          <a:off x="0" y="0"/>
          <a:ext cx="0" cy="0"/>
          <a:chOff x="0" y="0"/>
          <a:chExt cx="0" cy="0"/>
        </a:xfrm>
      </p:grpSpPr>
      <p:sp>
        <p:nvSpPr>
          <p:cNvPr id="19" name="Google Shape;19;p5"/>
          <p:cNvSpPr txBox="1">
            <a:spLocks noGrp="1"/>
          </p:cNvSpPr>
          <p:nvPr>
            <p:ph type="title"/>
          </p:nvPr>
        </p:nvSpPr>
        <p:spPr>
          <a:xfrm>
            <a:off x="312420" y="18255"/>
            <a:ext cx="1156716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05B99"/>
              </a:buClr>
              <a:buSzPts val="3600"/>
              <a:buFont typeface="Verdana"/>
              <a:buNone/>
              <a:defRPr>
                <a:solidFill>
                  <a:srgbClr val="005B99"/>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5"/>
          <p:cNvSpPr txBox="1">
            <a:spLocks noGrp="1"/>
          </p:cNvSpPr>
          <p:nvPr>
            <p:ph type="body" idx="1"/>
          </p:nvPr>
        </p:nvSpPr>
        <p:spPr>
          <a:xfrm>
            <a:off x="259358" y="1437435"/>
            <a:ext cx="5836642" cy="3673132"/>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Trebuchet MS"/>
                <a:ea typeface="Trebuchet MS"/>
                <a:cs typeface="Trebuchet MS"/>
                <a:sym typeface="Trebuchet MS"/>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Trebuchet MS"/>
                <a:ea typeface="Trebuchet MS"/>
                <a:cs typeface="Trebuchet MS"/>
                <a:sym typeface="Trebuchet MS"/>
              </a:defRPr>
            </a:lvl2pPr>
            <a:lvl3pPr marL="1371600" marR="0" lvl="2" indent="-355600" algn="l" rtl="0">
              <a:lnSpc>
                <a:spcPct val="90000"/>
              </a:lnSpc>
              <a:spcBef>
                <a:spcPts val="500"/>
              </a:spcBef>
              <a:spcAft>
                <a:spcPts val="0"/>
              </a:spcAft>
              <a:buClr>
                <a:schemeClr val="dk1"/>
              </a:buClr>
              <a:buSzPts val="2000"/>
              <a:buFont typeface="Noto Sans Symbols"/>
              <a:buChar char="▪"/>
              <a:defRPr sz="2000" b="0" i="0" u="none" strike="noStrike" cap="none">
                <a:solidFill>
                  <a:schemeClr val="dk1"/>
                </a:solidFill>
                <a:latin typeface="Trebuchet MS"/>
                <a:ea typeface="Trebuchet MS"/>
                <a:cs typeface="Trebuchet MS"/>
                <a:sym typeface="Trebuchet MS"/>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21" name="Google Shape;21;p5"/>
          <p:cNvSpPr txBox="1">
            <a:spLocks noGrp="1"/>
          </p:cNvSpPr>
          <p:nvPr>
            <p:ph type="body" idx="2"/>
          </p:nvPr>
        </p:nvSpPr>
        <p:spPr>
          <a:xfrm>
            <a:off x="6118654" y="1437435"/>
            <a:ext cx="5836642" cy="3673132"/>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Trebuchet MS"/>
                <a:ea typeface="Trebuchet MS"/>
                <a:cs typeface="Trebuchet MS"/>
                <a:sym typeface="Trebuchet MS"/>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Trebuchet MS"/>
                <a:ea typeface="Trebuchet MS"/>
                <a:cs typeface="Trebuchet MS"/>
                <a:sym typeface="Trebuchet MS"/>
              </a:defRPr>
            </a:lvl2pPr>
            <a:lvl3pPr marL="1371600" marR="0" lvl="2" indent="-355600" algn="l" rtl="0">
              <a:lnSpc>
                <a:spcPct val="90000"/>
              </a:lnSpc>
              <a:spcBef>
                <a:spcPts val="500"/>
              </a:spcBef>
              <a:spcAft>
                <a:spcPts val="0"/>
              </a:spcAft>
              <a:buClr>
                <a:schemeClr val="dk1"/>
              </a:buClr>
              <a:buSzPts val="2000"/>
              <a:buFont typeface="Noto Sans Symbols"/>
              <a:buChar char="▪"/>
              <a:defRPr sz="2000" b="0" i="0" u="none" strike="noStrike" cap="none">
                <a:solidFill>
                  <a:schemeClr val="dk1"/>
                </a:solidFill>
                <a:latin typeface="Trebuchet MS"/>
                <a:ea typeface="Trebuchet MS"/>
                <a:cs typeface="Trebuchet MS"/>
                <a:sym typeface="Trebuchet MS"/>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22" name="Google Shape;22;p5"/>
          <p:cNvSpPr/>
          <p:nvPr/>
        </p:nvSpPr>
        <p:spPr>
          <a:xfrm>
            <a:off x="9344297" y="5790447"/>
            <a:ext cx="2743200" cy="2286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1400" b="0" i="0" u="none" strike="noStrike" cap="none">
                <a:solidFill>
                  <a:srgbClr val="003554"/>
                </a:solidFill>
                <a:latin typeface="Arial"/>
                <a:ea typeface="Arial"/>
                <a:cs typeface="Arial"/>
                <a:sym typeface="Arial"/>
              </a:rPr>
              <a:t>Slide </a:t>
            </a:r>
            <a:fld id="{00000000-1234-1234-1234-123412341234}" type="slidenum">
              <a:rPr lang="en-US" sz="1400" b="0" i="0" u="none" strike="noStrike" cap="none">
                <a:solidFill>
                  <a:srgbClr val="003554"/>
                </a:solidFill>
                <a:latin typeface="Arial"/>
                <a:ea typeface="Arial"/>
                <a:cs typeface="Arial"/>
                <a:sym typeface="Arial"/>
              </a:rPr>
              <a:t>‹#›</a:t>
            </a:fld>
            <a:r>
              <a:rPr lang="en-US" sz="1400" b="0" i="0" u="none" strike="noStrike" cap="none">
                <a:solidFill>
                  <a:srgbClr val="003554"/>
                </a:solidFill>
                <a:latin typeface="Arial"/>
                <a:ea typeface="Arial"/>
                <a:cs typeface="Arial"/>
                <a:sym typeface="Arial"/>
              </a:rPr>
              <a:t>   © 2023 NASFAA</a:t>
            </a:r>
            <a:endParaRPr/>
          </a:p>
          <a:p>
            <a:pPr marL="0" marR="0" lvl="0" indent="0" algn="r" rtl="0">
              <a:spcBef>
                <a:spcPts val="0"/>
              </a:spcBef>
              <a:spcAft>
                <a:spcPts val="0"/>
              </a:spcAft>
              <a:buNone/>
            </a:pPr>
            <a:endParaRPr sz="1200" b="0" i="0" u="none" strike="noStrike" cap="none">
              <a:solidFill>
                <a:schemeClr val="dk1"/>
              </a:solidFill>
              <a:latin typeface="Trebuchet MS"/>
              <a:ea typeface="Trebuchet MS"/>
              <a:cs typeface="Trebuchet MS"/>
              <a:sym typeface="Trebuchet M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3_Custom Layout">
  <p:cSld name="3_Custom Layout">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312420" y="18255"/>
            <a:ext cx="1156716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05B99"/>
              </a:buClr>
              <a:buSzPts val="3600"/>
              <a:buFont typeface="Verdana"/>
              <a:buNone/>
              <a:defRPr>
                <a:solidFill>
                  <a:srgbClr val="005B99"/>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6"/>
          <p:cNvSpPr txBox="1">
            <a:spLocks noGrp="1"/>
          </p:cNvSpPr>
          <p:nvPr>
            <p:ph type="body" idx="1"/>
          </p:nvPr>
        </p:nvSpPr>
        <p:spPr>
          <a:xfrm>
            <a:off x="310832" y="1370623"/>
            <a:ext cx="5686743" cy="823912"/>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Trebuchet MS"/>
                <a:ea typeface="Trebuchet MS"/>
                <a:cs typeface="Trebuchet MS"/>
                <a:sym typeface="Trebuchet MS"/>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Trebuchet MS"/>
                <a:ea typeface="Trebuchet MS"/>
                <a:cs typeface="Trebuchet MS"/>
                <a:sym typeface="Trebuchet MS"/>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Trebuchet MS"/>
                <a:ea typeface="Trebuchet MS"/>
                <a:cs typeface="Trebuchet MS"/>
                <a:sym typeface="Trebuchet MS"/>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9pPr>
          </a:lstStyle>
          <a:p>
            <a:endParaRPr/>
          </a:p>
        </p:txBody>
      </p:sp>
      <p:sp>
        <p:nvSpPr>
          <p:cNvPr id="26" name="Google Shape;26;p6"/>
          <p:cNvSpPr txBox="1">
            <a:spLocks noGrp="1"/>
          </p:cNvSpPr>
          <p:nvPr>
            <p:ph type="body" idx="2"/>
          </p:nvPr>
        </p:nvSpPr>
        <p:spPr>
          <a:xfrm>
            <a:off x="6172200" y="1370623"/>
            <a:ext cx="5712144" cy="823912"/>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Trebuchet MS"/>
                <a:ea typeface="Trebuchet MS"/>
                <a:cs typeface="Trebuchet MS"/>
                <a:sym typeface="Trebuchet MS"/>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Trebuchet MS"/>
                <a:ea typeface="Trebuchet MS"/>
                <a:cs typeface="Trebuchet MS"/>
                <a:sym typeface="Trebuchet MS"/>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Trebuchet MS"/>
                <a:ea typeface="Trebuchet MS"/>
                <a:cs typeface="Trebuchet MS"/>
                <a:sym typeface="Trebuchet MS"/>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Trebuchet MS"/>
                <a:ea typeface="Trebuchet MS"/>
                <a:cs typeface="Trebuchet MS"/>
                <a:sym typeface="Trebuchet MS"/>
              </a:defRPr>
            </a:lvl9pPr>
          </a:lstStyle>
          <a:p>
            <a:endParaRPr/>
          </a:p>
        </p:txBody>
      </p:sp>
      <p:sp>
        <p:nvSpPr>
          <p:cNvPr id="27" name="Google Shape;27;p6"/>
          <p:cNvSpPr/>
          <p:nvPr/>
        </p:nvSpPr>
        <p:spPr>
          <a:xfrm>
            <a:off x="9344297" y="5790447"/>
            <a:ext cx="2743200" cy="2286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1400" b="0" i="0" u="none" strike="noStrike" cap="none">
                <a:solidFill>
                  <a:srgbClr val="003554"/>
                </a:solidFill>
                <a:latin typeface="Arial"/>
                <a:ea typeface="Arial"/>
                <a:cs typeface="Arial"/>
                <a:sym typeface="Arial"/>
              </a:rPr>
              <a:t>Slide </a:t>
            </a:r>
            <a:fld id="{00000000-1234-1234-1234-123412341234}" type="slidenum">
              <a:rPr lang="en-US" sz="1400" b="0" i="0" u="none" strike="noStrike" cap="none">
                <a:solidFill>
                  <a:srgbClr val="003554"/>
                </a:solidFill>
                <a:latin typeface="Arial"/>
                <a:ea typeface="Arial"/>
                <a:cs typeface="Arial"/>
                <a:sym typeface="Arial"/>
              </a:rPr>
              <a:t>‹#›</a:t>
            </a:fld>
            <a:r>
              <a:rPr lang="en-US" sz="1400" b="0" i="0" u="none" strike="noStrike" cap="none">
                <a:solidFill>
                  <a:srgbClr val="003554"/>
                </a:solidFill>
                <a:latin typeface="Arial"/>
                <a:ea typeface="Arial"/>
                <a:cs typeface="Arial"/>
                <a:sym typeface="Arial"/>
              </a:rPr>
              <a:t>   © 2023 NASFAA</a:t>
            </a:r>
            <a:endParaRPr/>
          </a:p>
          <a:p>
            <a:pPr marL="0" marR="0" lvl="0" indent="0" algn="r" rtl="0">
              <a:spcBef>
                <a:spcPts val="0"/>
              </a:spcBef>
              <a:spcAft>
                <a:spcPts val="0"/>
              </a:spcAft>
              <a:buNone/>
            </a:pPr>
            <a:endParaRPr sz="1200" b="0" i="0" u="none" strike="noStrike" cap="none">
              <a:solidFill>
                <a:schemeClr val="dk1"/>
              </a:solidFill>
              <a:latin typeface="Trebuchet MS"/>
              <a:ea typeface="Trebuchet MS"/>
              <a:cs typeface="Trebuchet MS"/>
              <a:sym typeface="Trebuchet MS"/>
            </a:endParaRPr>
          </a:p>
        </p:txBody>
      </p:sp>
      <p:sp>
        <p:nvSpPr>
          <p:cNvPr id="28" name="Google Shape;28;p6"/>
          <p:cNvSpPr txBox="1">
            <a:spLocks noGrp="1"/>
          </p:cNvSpPr>
          <p:nvPr>
            <p:ph type="body" idx="3"/>
          </p:nvPr>
        </p:nvSpPr>
        <p:spPr>
          <a:xfrm>
            <a:off x="310832" y="2219249"/>
            <a:ext cx="5686742" cy="305546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Trebuchet MS"/>
                <a:ea typeface="Trebuchet MS"/>
                <a:cs typeface="Trebuchet MS"/>
                <a:sym typeface="Trebuchet MS"/>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Trebuchet MS"/>
                <a:ea typeface="Trebuchet MS"/>
                <a:cs typeface="Trebuchet MS"/>
                <a:sym typeface="Trebuchet MS"/>
              </a:defRPr>
            </a:lvl2pPr>
            <a:lvl3pPr marL="1371600" marR="0" lvl="2" indent="-355600" algn="l" rtl="0">
              <a:lnSpc>
                <a:spcPct val="90000"/>
              </a:lnSpc>
              <a:spcBef>
                <a:spcPts val="500"/>
              </a:spcBef>
              <a:spcAft>
                <a:spcPts val="0"/>
              </a:spcAft>
              <a:buClr>
                <a:schemeClr val="dk1"/>
              </a:buClr>
              <a:buSzPts val="2000"/>
              <a:buFont typeface="Noto Sans Symbols"/>
              <a:buChar char="▪"/>
              <a:defRPr sz="2000" b="0" i="0" u="none" strike="noStrike" cap="none">
                <a:solidFill>
                  <a:schemeClr val="dk1"/>
                </a:solidFill>
                <a:latin typeface="Trebuchet MS"/>
                <a:ea typeface="Trebuchet MS"/>
                <a:cs typeface="Trebuchet MS"/>
                <a:sym typeface="Trebuchet MS"/>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29" name="Google Shape;29;p6"/>
          <p:cNvSpPr txBox="1">
            <a:spLocks noGrp="1"/>
          </p:cNvSpPr>
          <p:nvPr>
            <p:ph type="body" idx="4"/>
          </p:nvPr>
        </p:nvSpPr>
        <p:spPr>
          <a:xfrm>
            <a:off x="6181902" y="2219249"/>
            <a:ext cx="5686742" cy="305546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Trebuchet MS"/>
                <a:ea typeface="Trebuchet MS"/>
                <a:cs typeface="Trebuchet MS"/>
                <a:sym typeface="Trebuchet MS"/>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Trebuchet MS"/>
                <a:ea typeface="Trebuchet MS"/>
                <a:cs typeface="Trebuchet MS"/>
                <a:sym typeface="Trebuchet MS"/>
              </a:defRPr>
            </a:lvl2pPr>
            <a:lvl3pPr marL="1371600" marR="0" lvl="2" indent="-355600" algn="l" rtl="0">
              <a:lnSpc>
                <a:spcPct val="90000"/>
              </a:lnSpc>
              <a:spcBef>
                <a:spcPts val="500"/>
              </a:spcBef>
              <a:spcAft>
                <a:spcPts val="0"/>
              </a:spcAft>
              <a:buClr>
                <a:schemeClr val="dk1"/>
              </a:buClr>
              <a:buSzPts val="2000"/>
              <a:buFont typeface="Noto Sans Symbols"/>
              <a:buChar char="▪"/>
              <a:defRPr sz="2000" b="0" i="0" u="none" strike="noStrike" cap="none">
                <a:solidFill>
                  <a:schemeClr val="dk1"/>
                </a:solidFill>
                <a:latin typeface="Trebuchet MS"/>
                <a:ea typeface="Trebuchet MS"/>
                <a:cs typeface="Trebuchet MS"/>
                <a:sym typeface="Trebuchet MS"/>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4_Custom Layout">
  <p:cSld name="4_Custom Layout">
    <p:spTree>
      <p:nvGrpSpPr>
        <p:cNvPr id="1" name="Shape 30"/>
        <p:cNvGrpSpPr/>
        <p:nvPr/>
      </p:nvGrpSpPr>
      <p:grpSpPr>
        <a:xfrm>
          <a:off x="0" y="0"/>
          <a:ext cx="0" cy="0"/>
          <a:chOff x="0" y="0"/>
          <a:chExt cx="0" cy="0"/>
        </a:xfrm>
      </p:grpSpPr>
      <p:sp>
        <p:nvSpPr>
          <p:cNvPr id="31" name="Google Shape;31;p7"/>
          <p:cNvSpPr txBox="1">
            <a:spLocks noGrp="1"/>
          </p:cNvSpPr>
          <p:nvPr>
            <p:ph type="title"/>
          </p:nvPr>
        </p:nvSpPr>
        <p:spPr>
          <a:xfrm>
            <a:off x="312420" y="18255"/>
            <a:ext cx="1156716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05B99"/>
              </a:buClr>
              <a:buSzPts val="3600"/>
              <a:buFont typeface="Verdana"/>
              <a:buNone/>
              <a:defRPr>
                <a:solidFill>
                  <a:srgbClr val="005B99"/>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7"/>
          <p:cNvSpPr/>
          <p:nvPr/>
        </p:nvSpPr>
        <p:spPr>
          <a:xfrm>
            <a:off x="9344297" y="5790447"/>
            <a:ext cx="2743200" cy="22860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None/>
            </a:pPr>
            <a:r>
              <a:rPr lang="en-US" sz="1400" b="0" i="0" u="none" strike="noStrike" cap="none">
                <a:solidFill>
                  <a:srgbClr val="003554"/>
                </a:solidFill>
                <a:latin typeface="Arial"/>
                <a:ea typeface="Arial"/>
                <a:cs typeface="Arial"/>
                <a:sym typeface="Arial"/>
              </a:rPr>
              <a:t>Slide </a:t>
            </a:r>
            <a:fld id="{00000000-1234-1234-1234-123412341234}" type="slidenum">
              <a:rPr lang="en-US" sz="1400" b="0" i="0" u="none" strike="noStrike" cap="none">
                <a:solidFill>
                  <a:srgbClr val="003554"/>
                </a:solidFill>
                <a:latin typeface="Arial"/>
                <a:ea typeface="Arial"/>
                <a:cs typeface="Arial"/>
                <a:sym typeface="Arial"/>
              </a:rPr>
              <a:t>‹#›</a:t>
            </a:fld>
            <a:r>
              <a:rPr lang="en-US" sz="1400" b="0" i="0" u="none" strike="noStrike" cap="none">
                <a:solidFill>
                  <a:srgbClr val="003554"/>
                </a:solidFill>
                <a:latin typeface="Arial"/>
                <a:ea typeface="Arial"/>
                <a:cs typeface="Arial"/>
                <a:sym typeface="Arial"/>
              </a:rPr>
              <a:t>   © 2023 NASFAA</a:t>
            </a:r>
            <a:endParaRPr/>
          </a:p>
          <a:p>
            <a:pPr marL="0" marR="0" lvl="0" indent="0" algn="r" rtl="0">
              <a:spcBef>
                <a:spcPts val="0"/>
              </a:spcBef>
              <a:spcAft>
                <a:spcPts val="0"/>
              </a:spcAft>
              <a:buNone/>
            </a:pPr>
            <a:endParaRPr sz="1200" b="0" i="0" u="none" strike="noStrike" cap="none">
              <a:solidFill>
                <a:schemeClr val="dk1"/>
              </a:solidFill>
              <a:latin typeface="Trebuchet MS"/>
              <a:ea typeface="Trebuchet MS"/>
              <a:cs typeface="Trebuchet MS"/>
              <a:sym typeface="Trebuchet M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d_Slide">
  <p:cSld name="End_Slide">
    <p:spTree>
      <p:nvGrpSpPr>
        <p:cNvPr id="1" name="Shape 33"/>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4"/>
        <p:cNvGrpSpPr/>
        <p:nvPr/>
      </p:nvGrpSpPr>
      <p:grpSpPr>
        <a:xfrm>
          <a:off x="0" y="0"/>
          <a:ext cx="0" cy="0"/>
          <a:chOff x="0" y="0"/>
          <a:chExt cx="0" cy="0"/>
        </a:xfrm>
      </p:grpSpPr>
      <p:sp>
        <p:nvSpPr>
          <p:cNvPr id="35" name="Google Shape;35;p9"/>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900"/>
              <a:buNone/>
              <a:defRPr sz="1900"/>
            </a:lvl1pPr>
            <a:lvl2pPr lvl="1" algn="l" rtl="0">
              <a:spcBef>
                <a:spcPts val="0"/>
              </a:spcBef>
              <a:spcAft>
                <a:spcPts val="0"/>
              </a:spcAft>
              <a:buSzPts val="1900"/>
              <a:buNone/>
              <a:defRPr sz="1900"/>
            </a:lvl2pPr>
            <a:lvl3pPr lvl="2" algn="l" rtl="0">
              <a:spcBef>
                <a:spcPts val="0"/>
              </a:spcBef>
              <a:spcAft>
                <a:spcPts val="0"/>
              </a:spcAft>
              <a:buSzPts val="1900"/>
              <a:buNone/>
              <a:defRPr sz="1900"/>
            </a:lvl3pPr>
            <a:lvl4pPr lvl="3" algn="l" rtl="0">
              <a:spcBef>
                <a:spcPts val="0"/>
              </a:spcBef>
              <a:spcAft>
                <a:spcPts val="0"/>
              </a:spcAft>
              <a:buSzPts val="1900"/>
              <a:buNone/>
              <a:defRPr sz="1900"/>
            </a:lvl4pPr>
            <a:lvl5pPr lvl="4" algn="l" rtl="0">
              <a:spcBef>
                <a:spcPts val="0"/>
              </a:spcBef>
              <a:spcAft>
                <a:spcPts val="0"/>
              </a:spcAft>
              <a:buSzPts val="1900"/>
              <a:buNone/>
              <a:defRPr sz="1900"/>
            </a:lvl5pPr>
            <a:lvl6pPr lvl="5" algn="l" rtl="0">
              <a:spcBef>
                <a:spcPts val="0"/>
              </a:spcBef>
              <a:spcAft>
                <a:spcPts val="0"/>
              </a:spcAft>
              <a:buSzPts val="1900"/>
              <a:buNone/>
              <a:defRPr sz="1900"/>
            </a:lvl6pPr>
            <a:lvl7pPr lvl="6" algn="l" rtl="0">
              <a:spcBef>
                <a:spcPts val="0"/>
              </a:spcBef>
              <a:spcAft>
                <a:spcPts val="0"/>
              </a:spcAft>
              <a:buSzPts val="1900"/>
              <a:buNone/>
              <a:defRPr sz="1900"/>
            </a:lvl7pPr>
            <a:lvl8pPr lvl="7" algn="l" rtl="0">
              <a:spcBef>
                <a:spcPts val="0"/>
              </a:spcBef>
              <a:spcAft>
                <a:spcPts val="0"/>
              </a:spcAft>
              <a:buSzPts val="1900"/>
              <a:buNone/>
              <a:defRPr sz="1900"/>
            </a:lvl8pPr>
            <a:lvl9pPr lvl="8" algn="l" rtl="0">
              <a:spcBef>
                <a:spcPts val="0"/>
              </a:spcBef>
              <a:spcAft>
                <a:spcPts val="0"/>
              </a:spcAft>
              <a:buSzPts val="1900"/>
              <a:buNone/>
              <a:defRPr sz="1900"/>
            </a:lvl9pPr>
          </a:lstStyle>
          <a:p>
            <a:endParaRPr/>
          </a:p>
        </p:txBody>
      </p:sp>
      <p:sp>
        <p:nvSpPr>
          <p:cNvPr id="36" name="Google Shape;36;p9"/>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900"/>
              <a:buNone/>
              <a:defRPr sz="1900"/>
            </a:lvl1pPr>
            <a:lvl2pPr lvl="1" algn="l" rtl="0">
              <a:spcBef>
                <a:spcPts val="0"/>
              </a:spcBef>
              <a:spcAft>
                <a:spcPts val="0"/>
              </a:spcAft>
              <a:buSzPts val="1900"/>
              <a:buNone/>
              <a:defRPr sz="1900"/>
            </a:lvl2pPr>
            <a:lvl3pPr lvl="2" algn="l" rtl="0">
              <a:spcBef>
                <a:spcPts val="0"/>
              </a:spcBef>
              <a:spcAft>
                <a:spcPts val="0"/>
              </a:spcAft>
              <a:buSzPts val="1900"/>
              <a:buNone/>
              <a:defRPr sz="1900"/>
            </a:lvl3pPr>
            <a:lvl4pPr lvl="3" algn="l" rtl="0">
              <a:spcBef>
                <a:spcPts val="0"/>
              </a:spcBef>
              <a:spcAft>
                <a:spcPts val="0"/>
              </a:spcAft>
              <a:buSzPts val="1900"/>
              <a:buNone/>
              <a:defRPr sz="1900"/>
            </a:lvl4pPr>
            <a:lvl5pPr lvl="4" algn="l" rtl="0">
              <a:spcBef>
                <a:spcPts val="0"/>
              </a:spcBef>
              <a:spcAft>
                <a:spcPts val="0"/>
              </a:spcAft>
              <a:buSzPts val="1900"/>
              <a:buNone/>
              <a:defRPr sz="1900"/>
            </a:lvl5pPr>
            <a:lvl6pPr lvl="5" algn="l" rtl="0">
              <a:spcBef>
                <a:spcPts val="0"/>
              </a:spcBef>
              <a:spcAft>
                <a:spcPts val="0"/>
              </a:spcAft>
              <a:buSzPts val="1900"/>
              <a:buNone/>
              <a:defRPr sz="1900"/>
            </a:lvl6pPr>
            <a:lvl7pPr lvl="6" algn="l" rtl="0">
              <a:spcBef>
                <a:spcPts val="0"/>
              </a:spcBef>
              <a:spcAft>
                <a:spcPts val="0"/>
              </a:spcAft>
              <a:buSzPts val="1900"/>
              <a:buNone/>
              <a:defRPr sz="1900"/>
            </a:lvl7pPr>
            <a:lvl8pPr lvl="7" algn="l" rtl="0">
              <a:spcBef>
                <a:spcPts val="0"/>
              </a:spcBef>
              <a:spcAft>
                <a:spcPts val="0"/>
              </a:spcAft>
              <a:buSzPts val="1900"/>
              <a:buNone/>
              <a:defRPr sz="1900"/>
            </a:lvl8pPr>
            <a:lvl9pPr lvl="8" algn="l" rtl="0">
              <a:spcBef>
                <a:spcPts val="0"/>
              </a:spcBef>
              <a:spcAft>
                <a:spcPts val="0"/>
              </a:spcAft>
              <a:buSzPts val="1900"/>
              <a:buNone/>
              <a:defRPr sz="1900"/>
            </a:lvl9pPr>
          </a:lstStyle>
          <a:p>
            <a:endParaRPr/>
          </a:p>
        </p:txBody>
      </p:sp>
      <p:sp>
        <p:nvSpPr>
          <p:cNvPr id="37" name="Google Shape;37;p9"/>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sz="1900"/>
            </a:lvl1pPr>
            <a:lvl2pPr marL="0" lvl="1" indent="0" algn="r" rtl="0">
              <a:spcBef>
                <a:spcPts val="0"/>
              </a:spcBef>
              <a:buNone/>
              <a:defRPr sz="1900"/>
            </a:lvl2pPr>
            <a:lvl3pPr marL="0" lvl="2" indent="0" algn="r" rtl="0">
              <a:spcBef>
                <a:spcPts val="0"/>
              </a:spcBef>
              <a:buNone/>
              <a:defRPr sz="1900"/>
            </a:lvl3pPr>
            <a:lvl4pPr marL="0" lvl="3" indent="0" algn="r" rtl="0">
              <a:spcBef>
                <a:spcPts val="0"/>
              </a:spcBef>
              <a:buNone/>
              <a:defRPr sz="1900"/>
            </a:lvl4pPr>
            <a:lvl5pPr marL="0" lvl="4" indent="0" algn="r" rtl="0">
              <a:spcBef>
                <a:spcPts val="0"/>
              </a:spcBef>
              <a:buNone/>
              <a:defRPr sz="1900"/>
            </a:lvl5pPr>
            <a:lvl6pPr marL="0" lvl="5" indent="0" algn="r" rtl="0">
              <a:spcBef>
                <a:spcPts val="0"/>
              </a:spcBef>
              <a:buNone/>
              <a:defRPr sz="1900"/>
            </a:lvl6pPr>
            <a:lvl7pPr marL="0" lvl="6" indent="0" algn="r" rtl="0">
              <a:spcBef>
                <a:spcPts val="0"/>
              </a:spcBef>
              <a:buNone/>
              <a:defRPr sz="1900"/>
            </a:lvl7pPr>
            <a:lvl8pPr marL="0" lvl="7" indent="0" algn="r" rtl="0">
              <a:spcBef>
                <a:spcPts val="0"/>
              </a:spcBef>
              <a:buNone/>
              <a:defRPr sz="1900"/>
            </a:lvl8pPr>
            <a:lvl9pPr marL="0" lvl="8" indent="0" algn="r" rtl="0">
              <a:spcBef>
                <a:spcPts val="0"/>
              </a:spcBef>
              <a:buNone/>
              <a:defRPr sz="1900"/>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0">
            <a:alphaModFix amt="93744"/>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2420" y="18255"/>
            <a:ext cx="1156716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003554"/>
              </a:buClr>
              <a:buSzPts val="3600"/>
              <a:buFont typeface="Verdana"/>
              <a:buNone/>
              <a:defRPr sz="3600" b="1" i="0" u="none" strike="noStrike" cap="none">
                <a:solidFill>
                  <a:srgbClr val="003554"/>
                </a:solidFill>
                <a:latin typeface="Verdana"/>
                <a:ea typeface="Verdana"/>
                <a:cs typeface="Verdana"/>
                <a:sym typeface="Verdan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1"/>
        <p:cNvGrpSpPr/>
        <p:nvPr/>
      </p:nvGrpSpPr>
      <p:grpSpPr>
        <a:xfrm>
          <a:off x="0" y="0"/>
          <a:ext cx="0" cy="0"/>
          <a:chOff x="0" y="0"/>
          <a:chExt cx="0" cy="0"/>
        </a:xfrm>
      </p:grpSpPr>
      <p:sp>
        <p:nvSpPr>
          <p:cNvPr id="42" name="Google Shape;42;p10"/>
          <p:cNvSpPr txBox="1">
            <a:spLocks noGrp="1"/>
          </p:cNvSpPr>
          <p:nvPr>
            <p:ph type="title"/>
          </p:nvPr>
        </p:nvSpPr>
        <p:spPr>
          <a:xfrm>
            <a:off x="306075" y="708823"/>
            <a:ext cx="11567100" cy="33177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lt1"/>
              </a:buClr>
              <a:buSzPts val="4800"/>
              <a:buFont typeface="Verdana"/>
              <a:buNone/>
            </a:pPr>
            <a:r>
              <a:rPr lang="en-US"/>
              <a:t>Recent Changes to Administrative Capability Requirements in the Higher Education Act (HEA)</a:t>
            </a:r>
            <a:endParaRPr/>
          </a:p>
        </p:txBody>
      </p:sp>
      <p:sp>
        <p:nvSpPr>
          <p:cNvPr id="43" name="Google Shape;43;p10"/>
          <p:cNvSpPr txBox="1">
            <a:spLocks noGrp="1"/>
          </p:cNvSpPr>
          <p:nvPr>
            <p:ph type="body" idx="1"/>
          </p:nvPr>
        </p:nvSpPr>
        <p:spPr>
          <a:xfrm>
            <a:off x="306070" y="4575140"/>
            <a:ext cx="11567160" cy="699848"/>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lt1"/>
              </a:buClr>
              <a:buSzPts val="2400"/>
              <a:buNone/>
            </a:pPr>
            <a:r>
              <a:rPr lang="en-US"/>
              <a:t>Overview of key updates effective July 2024</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9"/>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Timely Disbursement of Funds</a:t>
            </a:r>
            <a:endParaRPr/>
          </a:p>
        </p:txBody>
      </p:sp>
      <p:sp>
        <p:nvSpPr>
          <p:cNvPr id="98" name="Google Shape;98;p19"/>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457200" lvl="0" indent="-406400" algn="l" rtl="0">
              <a:spcBef>
                <a:spcPts val="1000"/>
              </a:spcBef>
              <a:spcAft>
                <a:spcPts val="0"/>
              </a:spcAft>
              <a:buSzPts val="2800"/>
              <a:buFont typeface="Arial"/>
              <a:buChar char="•"/>
            </a:pPr>
            <a:r>
              <a:rPr lang="en-US">
                <a:highlight>
                  <a:srgbClr val="FFFFFF"/>
                </a:highlight>
                <a:latin typeface="Arial"/>
                <a:ea typeface="Arial"/>
                <a:cs typeface="Arial"/>
                <a:sym typeface="Arial"/>
              </a:rPr>
              <a:t>Title IV funds must be disbursed to students in a timely manner that </a:t>
            </a:r>
            <a:r>
              <a:rPr lang="en-US" b="1">
                <a:highlight>
                  <a:srgbClr val="FFFFFF"/>
                </a:highlight>
                <a:latin typeface="Arial"/>
                <a:ea typeface="Arial"/>
                <a:cs typeface="Arial"/>
                <a:sym typeface="Arial"/>
              </a:rPr>
              <a:t>best meets the needs of students</a:t>
            </a:r>
            <a:endParaRPr b="1">
              <a:highlight>
                <a:srgbClr val="FFFFFF"/>
              </a:highlight>
              <a:latin typeface="Arial"/>
              <a:ea typeface="Arial"/>
              <a:cs typeface="Arial"/>
              <a:sym typeface="Arial"/>
            </a:endParaRPr>
          </a:p>
          <a:p>
            <a:pPr marL="457200" lvl="0" indent="-406400" algn="l" rtl="0">
              <a:lnSpc>
                <a:spcPct val="115000"/>
              </a:lnSpc>
              <a:spcBef>
                <a:spcPts val="0"/>
              </a:spcBef>
              <a:spcAft>
                <a:spcPts val="0"/>
              </a:spcAft>
              <a:buSzPts val="2800"/>
              <a:buChar char="•"/>
            </a:pPr>
            <a:r>
              <a:rPr lang="en-US">
                <a:highlight>
                  <a:srgbClr val="FFFFFF"/>
                </a:highlight>
                <a:latin typeface="Arial"/>
                <a:ea typeface="Arial"/>
                <a:cs typeface="Arial"/>
                <a:sym typeface="Arial"/>
              </a:rPr>
              <a:t>Out of compliance for reasons such as:</a:t>
            </a:r>
            <a:endParaRPr>
              <a:highlight>
                <a:srgbClr val="FFFFFF"/>
              </a:highlight>
              <a:latin typeface="Arial"/>
              <a:ea typeface="Arial"/>
              <a:cs typeface="Arial"/>
              <a:sym typeface="Arial"/>
            </a:endParaRPr>
          </a:p>
          <a:p>
            <a:pPr marL="914400" lvl="1" indent="-368300" algn="l" rtl="0">
              <a:lnSpc>
                <a:spcPct val="115000"/>
              </a:lnSpc>
              <a:spcBef>
                <a:spcPts val="0"/>
              </a:spcBef>
              <a:spcAft>
                <a:spcPts val="0"/>
              </a:spcAft>
              <a:buSzPts val="2200"/>
              <a:buFont typeface="Arial"/>
              <a:buChar char="⮚"/>
            </a:pPr>
            <a:r>
              <a:rPr lang="en-US" sz="2200">
                <a:highlight>
                  <a:srgbClr val="FFFFFF"/>
                </a:highlight>
                <a:latin typeface="Arial"/>
                <a:ea typeface="Arial"/>
                <a:cs typeface="Arial"/>
                <a:sym typeface="Arial"/>
              </a:rPr>
              <a:t>ED becoming aware of multiple student complaints about disbursement timing;</a:t>
            </a:r>
            <a:endParaRPr sz="2200">
              <a:highlight>
                <a:srgbClr val="FFFFFF"/>
              </a:highlight>
              <a:latin typeface="Arial"/>
              <a:ea typeface="Arial"/>
              <a:cs typeface="Arial"/>
              <a:sym typeface="Arial"/>
            </a:endParaRPr>
          </a:p>
          <a:p>
            <a:pPr marL="914400" lvl="1" indent="-368300" algn="l" rtl="0">
              <a:lnSpc>
                <a:spcPct val="115000"/>
              </a:lnSpc>
              <a:spcBef>
                <a:spcPts val="0"/>
              </a:spcBef>
              <a:spcAft>
                <a:spcPts val="0"/>
              </a:spcAft>
              <a:buSzPts val="2200"/>
              <a:buFont typeface="Arial"/>
              <a:buChar char="⮚"/>
            </a:pPr>
            <a:r>
              <a:rPr lang="en-US" sz="2200">
                <a:highlight>
                  <a:srgbClr val="FFFFFF"/>
                </a:highlight>
                <a:latin typeface="Arial"/>
                <a:ea typeface="Arial"/>
                <a:cs typeface="Arial"/>
                <a:sym typeface="Arial"/>
              </a:rPr>
              <a:t>High rates of withdrawals due to delayed disbursements at an institution;</a:t>
            </a:r>
            <a:endParaRPr sz="2200">
              <a:highlight>
                <a:srgbClr val="FFFFFF"/>
              </a:highlight>
              <a:latin typeface="Arial"/>
              <a:ea typeface="Arial"/>
              <a:cs typeface="Arial"/>
              <a:sym typeface="Arial"/>
            </a:endParaRPr>
          </a:p>
          <a:p>
            <a:pPr marL="914400" lvl="1" indent="-368300" algn="l" rtl="0">
              <a:lnSpc>
                <a:spcPct val="115000"/>
              </a:lnSpc>
              <a:spcBef>
                <a:spcPts val="0"/>
              </a:spcBef>
              <a:spcAft>
                <a:spcPts val="0"/>
              </a:spcAft>
              <a:buSzPts val="2200"/>
              <a:buFont typeface="Arial"/>
              <a:buChar char="⮚"/>
            </a:pPr>
            <a:r>
              <a:rPr lang="en-US" sz="2200">
                <a:highlight>
                  <a:srgbClr val="FFFFFF"/>
                </a:highlight>
                <a:latin typeface="Arial"/>
                <a:ea typeface="Arial"/>
                <a:cs typeface="Arial"/>
                <a:sym typeface="Arial"/>
              </a:rPr>
              <a:t>Institutions delaying disbursements until after students have earned 100% of their aid for R2T4 purposes; or</a:t>
            </a:r>
            <a:endParaRPr sz="2200">
              <a:highlight>
                <a:srgbClr val="FFFFFF"/>
              </a:highlight>
              <a:latin typeface="Arial"/>
              <a:ea typeface="Arial"/>
              <a:cs typeface="Arial"/>
              <a:sym typeface="Arial"/>
            </a:endParaRPr>
          </a:p>
          <a:p>
            <a:pPr marL="914400" lvl="1" indent="-368300" algn="l" rtl="0">
              <a:lnSpc>
                <a:spcPct val="115000"/>
              </a:lnSpc>
              <a:spcBef>
                <a:spcPts val="0"/>
              </a:spcBef>
              <a:spcAft>
                <a:spcPts val="0"/>
              </a:spcAft>
              <a:buSzPts val="2200"/>
              <a:buFont typeface="Arial"/>
              <a:buChar char="⮚"/>
            </a:pPr>
            <a:r>
              <a:rPr lang="en-US" sz="2200">
                <a:highlight>
                  <a:srgbClr val="FFFFFF"/>
                </a:highlight>
                <a:latin typeface="Arial"/>
                <a:ea typeface="Arial"/>
                <a:cs typeface="Arial"/>
                <a:sym typeface="Arial"/>
              </a:rPr>
              <a:t>Institutions delaying disbursements to ensure passage of the 90/10 ratio. </a:t>
            </a:r>
            <a:endParaRPr sz="2200">
              <a:highlight>
                <a:srgbClr val="FFFFFF"/>
              </a:highlight>
              <a:latin typeface="Arial"/>
              <a:ea typeface="Arial"/>
              <a:cs typeface="Arial"/>
              <a:sym typeface="Arial"/>
            </a:endParaRPr>
          </a:p>
          <a:p>
            <a:pPr marL="457200" lvl="0" indent="0" algn="l" rtl="0">
              <a:spcBef>
                <a:spcPts val="1000"/>
              </a:spcBef>
              <a:spcAft>
                <a:spcPts val="0"/>
              </a:spcAft>
              <a:buNone/>
            </a:pPr>
            <a:endParaRPr b="1">
              <a:highlight>
                <a:srgbClr val="FFFFFF"/>
              </a:highlight>
              <a:latin typeface="Arial"/>
              <a:ea typeface="Arial"/>
              <a:cs typeface="Arial"/>
              <a:sym typeface="Arial"/>
            </a:endParaRPr>
          </a:p>
          <a:p>
            <a:pPr marL="0" lvl="0" indent="0" algn="l" rtl="0">
              <a:spcBef>
                <a:spcPts val="1000"/>
              </a:spcBef>
              <a:spcAft>
                <a:spcPts val="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0"/>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Employment Restrictions</a:t>
            </a:r>
            <a:endParaRPr/>
          </a:p>
        </p:txBody>
      </p:sp>
      <p:sp>
        <p:nvSpPr>
          <p:cNvPr id="104" name="Google Shape;104;p20"/>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457200" lvl="0" indent="-406400" algn="l" rtl="0">
              <a:spcBef>
                <a:spcPts val="1000"/>
              </a:spcBef>
              <a:spcAft>
                <a:spcPts val="0"/>
              </a:spcAft>
              <a:buSzPts val="2800"/>
              <a:buChar char="•"/>
            </a:pPr>
            <a:r>
              <a:rPr lang="en-US">
                <a:latin typeface="Arial"/>
                <a:ea typeface="Arial"/>
                <a:cs typeface="Arial"/>
                <a:sym typeface="Arial"/>
              </a:rPr>
              <a:t>Prohibition on Individuals with Prior Misconduct</a:t>
            </a:r>
            <a:endParaRPr>
              <a:latin typeface="Arial"/>
              <a:ea typeface="Arial"/>
              <a:cs typeface="Arial"/>
              <a:sym typeface="Arial"/>
            </a:endParaRPr>
          </a:p>
          <a:p>
            <a:pPr marL="914400" lvl="1" indent="-381000" algn="l" rtl="0">
              <a:spcBef>
                <a:spcPts val="0"/>
              </a:spcBef>
              <a:spcAft>
                <a:spcPts val="0"/>
              </a:spcAft>
              <a:buSzPts val="2400"/>
              <a:buFont typeface="Arial"/>
              <a:buChar char="⮚"/>
            </a:pPr>
            <a:r>
              <a:rPr lang="en-US">
                <a:latin typeface="Arial"/>
                <a:ea typeface="Arial"/>
                <a:cs typeface="Arial"/>
                <a:sym typeface="Arial"/>
              </a:rPr>
              <a:t>History of unethical behavior, specifically those who were involved in significant financial misconduct, fraud, or mismanagement of federal funds.</a:t>
            </a:r>
            <a:endParaRPr>
              <a:latin typeface="Arial"/>
              <a:ea typeface="Arial"/>
              <a:cs typeface="Arial"/>
              <a:sym typeface="Arial"/>
            </a:endParaRPr>
          </a:p>
          <a:p>
            <a:pPr marL="457200" lvl="0" indent="-406400" algn="l" rtl="0">
              <a:spcBef>
                <a:spcPts val="0"/>
              </a:spcBef>
              <a:spcAft>
                <a:spcPts val="0"/>
              </a:spcAft>
              <a:buSzPts val="2800"/>
              <a:buChar char="•"/>
            </a:pPr>
            <a:r>
              <a:rPr lang="en-US">
                <a:latin typeface="Arial"/>
                <a:ea typeface="Arial"/>
                <a:cs typeface="Arial"/>
                <a:sym typeface="Arial"/>
              </a:rPr>
              <a:t>Liability Management</a:t>
            </a:r>
            <a:endParaRPr>
              <a:latin typeface="Arial"/>
              <a:ea typeface="Arial"/>
              <a:cs typeface="Arial"/>
              <a:sym typeface="Arial"/>
            </a:endParaRPr>
          </a:p>
          <a:p>
            <a:pPr marL="914400" lvl="1" indent="-381000" algn="l" rtl="0">
              <a:spcBef>
                <a:spcPts val="0"/>
              </a:spcBef>
              <a:spcAft>
                <a:spcPts val="0"/>
              </a:spcAft>
              <a:buSzPts val="2400"/>
              <a:buFont typeface="Arial"/>
              <a:buChar char="⮚"/>
            </a:pPr>
            <a:r>
              <a:rPr lang="en-US">
                <a:latin typeface="Arial"/>
                <a:ea typeface="Arial"/>
                <a:cs typeface="Arial"/>
                <a:sym typeface="Arial"/>
              </a:rPr>
              <a:t>If an individual previously held a role where their institution accrued large federal liabilities (e.g., fines for fraud or non-compliance with Title IV requirements), they are ineligible for employment in similar roles.</a:t>
            </a:r>
            <a:endParaRPr>
              <a:latin typeface="Arial"/>
              <a:ea typeface="Arial"/>
              <a:cs typeface="Arial"/>
              <a:sym typeface="Arial"/>
            </a:endParaRPr>
          </a:p>
          <a:p>
            <a:pPr marL="457200" lvl="0" indent="-406400" algn="l" rtl="0">
              <a:spcBef>
                <a:spcPts val="0"/>
              </a:spcBef>
              <a:spcAft>
                <a:spcPts val="0"/>
              </a:spcAft>
              <a:buSzPts val="2800"/>
              <a:buChar char="•"/>
            </a:pPr>
            <a:r>
              <a:rPr lang="en-US">
                <a:latin typeface="Arial"/>
                <a:ea typeface="Arial"/>
                <a:cs typeface="Arial"/>
                <a:sym typeface="Arial"/>
              </a:rPr>
              <a:t>Strengthening Institutional Integrity</a:t>
            </a:r>
            <a:endParaRPr>
              <a:latin typeface="Arial"/>
              <a:ea typeface="Arial"/>
              <a:cs typeface="Arial"/>
              <a:sym typeface="Arial"/>
            </a:endParaRPr>
          </a:p>
          <a:p>
            <a:pPr marL="0" lvl="0" indent="0" algn="l" rtl="0">
              <a:spcBef>
                <a:spcPts val="1000"/>
              </a:spcBef>
              <a:spcAft>
                <a:spcPts val="0"/>
              </a:spcAft>
              <a:buClr>
                <a:schemeClr val="dk1"/>
              </a:buClr>
              <a:buSzPts val="1100"/>
              <a:buFont typeface="Arial"/>
              <a:buNone/>
            </a:pPr>
            <a:endParaRPr/>
          </a:p>
          <a:p>
            <a:pPr marL="0" lvl="0" indent="0" algn="l" rtl="0">
              <a:spcBef>
                <a:spcPts val="100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1"/>
          <p:cNvSpPr txBox="1">
            <a:spLocks noGrp="1"/>
          </p:cNvSpPr>
          <p:nvPr>
            <p:ph type="title"/>
          </p:nvPr>
        </p:nvSpPr>
        <p:spPr>
          <a:xfrm>
            <a:off x="312420" y="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Gainful Employment Program</a:t>
            </a:r>
            <a:endParaRPr/>
          </a:p>
        </p:txBody>
      </p:sp>
      <p:sp>
        <p:nvSpPr>
          <p:cNvPr id="110" name="Google Shape;110;p21"/>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Clr>
                <a:schemeClr val="dk1"/>
              </a:buClr>
              <a:buSzPts val="1100"/>
              <a:buFont typeface="Arial"/>
              <a:buNone/>
            </a:pPr>
            <a:r>
              <a:rPr lang="en-US" sz="2000" b="1">
                <a:latin typeface="Arial"/>
                <a:ea typeface="Arial"/>
                <a:cs typeface="Arial"/>
                <a:sym typeface="Arial"/>
              </a:rPr>
              <a:t>50% Title IV Funding Compliance</a:t>
            </a:r>
            <a:r>
              <a:rPr lang="en-US" sz="2000">
                <a:latin typeface="Arial"/>
                <a:ea typeface="Arial"/>
                <a:cs typeface="Arial"/>
                <a:sym typeface="Arial"/>
              </a:rPr>
              <a:t>:</a:t>
            </a:r>
            <a:endParaRPr sz="2000">
              <a:latin typeface="Arial"/>
              <a:ea typeface="Arial"/>
              <a:cs typeface="Arial"/>
              <a:sym typeface="Arial"/>
            </a:endParaRPr>
          </a:p>
          <a:p>
            <a:pPr marL="457200" lvl="0" indent="-330200" algn="l" rtl="0">
              <a:lnSpc>
                <a:spcPct val="115000"/>
              </a:lnSpc>
              <a:spcBef>
                <a:spcPts val="1200"/>
              </a:spcBef>
              <a:spcAft>
                <a:spcPts val="0"/>
              </a:spcAft>
              <a:buSzPts val="1600"/>
              <a:buChar char="●"/>
            </a:pPr>
            <a:r>
              <a:rPr lang="en-US" sz="1600">
                <a:latin typeface="Arial"/>
                <a:ea typeface="Arial"/>
                <a:cs typeface="Arial"/>
                <a:sym typeface="Arial"/>
              </a:rPr>
              <a:t>Institutions are now required to ensure that </a:t>
            </a:r>
            <a:r>
              <a:rPr lang="en-US" sz="1600" b="1">
                <a:latin typeface="Arial"/>
                <a:ea typeface="Arial"/>
                <a:cs typeface="Arial"/>
                <a:sym typeface="Arial"/>
              </a:rPr>
              <a:t>at least 50% of Title IV funds</a:t>
            </a:r>
            <a:r>
              <a:rPr lang="en-US" sz="1600">
                <a:latin typeface="Arial"/>
                <a:ea typeface="Arial"/>
                <a:cs typeface="Arial"/>
                <a:sym typeface="Arial"/>
              </a:rPr>
              <a:t> are directed toward programs that meet the Gainful Employment criteria. </a:t>
            </a:r>
            <a:endParaRPr sz="1600">
              <a:latin typeface="Arial"/>
              <a:ea typeface="Arial"/>
              <a:cs typeface="Arial"/>
              <a:sym typeface="Arial"/>
            </a:endParaRPr>
          </a:p>
          <a:p>
            <a:pPr marL="457200" lvl="0" indent="-330200" algn="l" rtl="0">
              <a:lnSpc>
                <a:spcPct val="115000"/>
              </a:lnSpc>
              <a:spcBef>
                <a:spcPts val="0"/>
              </a:spcBef>
              <a:spcAft>
                <a:spcPts val="0"/>
              </a:spcAft>
              <a:buSzPts val="1600"/>
              <a:buChar char="●"/>
            </a:pPr>
            <a:r>
              <a:rPr lang="en-US" sz="1600">
                <a:latin typeface="Arial"/>
                <a:ea typeface="Arial"/>
                <a:cs typeface="Arial"/>
                <a:sym typeface="Arial"/>
              </a:rPr>
              <a:t>Programs that consistently fail to meet this standard can place the institution at risk of Title IV ineligibility, which impacts the ability to offer federal student aid across the board.</a:t>
            </a:r>
            <a:endParaRPr sz="160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sz="2000" b="1">
                <a:latin typeface="Arial"/>
                <a:ea typeface="Arial"/>
                <a:cs typeface="Arial"/>
                <a:sym typeface="Arial"/>
              </a:rPr>
              <a:t>Student Financial Outcomes and Earnings</a:t>
            </a:r>
            <a:r>
              <a:rPr lang="en-US" sz="2000">
                <a:latin typeface="Arial"/>
                <a:ea typeface="Arial"/>
                <a:cs typeface="Arial"/>
                <a:sym typeface="Arial"/>
              </a:rPr>
              <a:t>:</a:t>
            </a:r>
            <a:endParaRPr sz="2000">
              <a:latin typeface="Arial"/>
              <a:ea typeface="Arial"/>
              <a:cs typeface="Arial"/>
              <a:sym typeface="Arial"/>
            </a:endParaRPr>
          </a:p>
          <a:p>
            <a:pPr marL="457200" lvl="0" indent="-330200" algn="l" rtl="0">
              <a:lnSpc>
                <a:spcPct val="115000"/>
              </a:lnSpc>
              <a:spcBef>
                <a:spcPts val="1200"/>
              </a:spcBef>
              <a:spcAft>
                <a:spcPts val="0"/>
              </a:spcAft>
              <a:buSzPts val="1600"/>
              <a:buChar char="●"/>
            </a:pPr>
            <a:r>
              <a:rPr lang="en-US" sz="1600">
                <a:latin typeface="Arial"/>
                <a:ea typeface="Arial"/>
                <a:cs typeface="Arial"/>
                <a:sym typeface="Arial"/>
              </a:rPr>
              <a:t>Gainful Employment standards measure the debt-to-earnings ratio for graduates. Programs are evaluated based on whether they provide students with the skills necessary to secure jobs with incomes capable of supporting their educational debt obligations.</a:t>
            </a:r>
            <a:endParaRPr sz="1600">
              <a:latin typeface="Arial"/>
              <a:ea typeface="Arial"/>
              <a:cs typeface="Arial"/>
              <a:sym typeface="Arial"/>
            </a:endParaRPr>
          </a:p>
          <a:p>
            <a:pPr marL="457200" lvl="0" indent="-330200" algn="l" rtl="0">
              <a:lnSpc>
                <a:spcPct val="115000"/>
              </a:lnSpc>
              <a:spcBef>
                <a:spcPts val="0"/>
              </a:spcBef>
              <a:spcAft>
                <a:spcPts val="0"/>
              </a:spcAft>
              <a:buSzPts val="1600"/>
              <a:buChar char="●"/>
            </a:pPr>
            <a:r>
              <a:rPr lang="en-US" sz="1600" b="1">
                <a:latin typeface="Arial"/>
                <a:ea typeface="Arial"/>
                <a:cs typeface="Arial"/>
                <a:sym typeface="Arial"/>
              </a:rPr>
              <a:t>Debt-to-Earnings Ratios</a:t>
            </a:r>
            <a:r>
              <a:rPr lang="en-US" sz="1600">
                <a:latin typeface="Arial"/>
                <a:ea typeface="Arial"/>
                <a:cs typeface="Arial"/>
                <a:sym typeface="Arial"/>
              </a:rPr>
              <a:t>: If a program's graduates consistently experience high debt burdens relative to their earnings, the program risks non-compliance. ED has created benchmarks that compare graduates’ average debt payments to their average annual incomes.</a:t>
            </a:r>
            <a:endParaRPr sz="1600">
              <a:latin typeface="Arial"/>
              <a:ea typeface="Arial"/>
              <a:cs typeface="Arial"/>
              <a:sym typeface="Arial"/>
            </a:endParaRPr>
          </a:p>
          <a:p>
            <a:pPr marL="0" lvl="0" indent="0" algn="l" rtl="0">
              <a:spcBef>
                <a:spcPts val="120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2"/>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1100"/>
              <a:buFont typeface="Arial"/>
              <a:buNone/>
            </a:pPr>
            <a:r>
              <a:rPr lang="en-US"/>
              <a:t>Gainful Employment Program</a:t>
            </a:r>
            <a:endParaRPr/>
          </a:p>
        </p:txBody>
      </p:sp>
      <p:sp>
        <p:nvSpPr>
          <p:cNvPr id="116" name="Google Shape;116;p22"/>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2400" b="1">
                <a:latin typeface="Arial"/>
                <a:ea typeface="Arial"/>
                <a:cs typeface="Arial"/>
                <a:sym typeface="Arial"/>
              </a:rPr>
              <a:t>Addressing Systemic Issues</a:t>
            </a:r>
            <a:r>
              <a:rPr lang="en-US" sz="2400">
                <a:latin typeface="Arial"/>
                <a:ea typeface="Arial"/>
                <a:cs typeface="Arial"/>
                <a:sym typeface="Arial"/>
              </a:rPr>
              <a:t>:</a:t>
            </a:r>
            <a:endParaRPr sz="2400">
              <a:latin typeface="Arial"/>
              <a:ea typeface="Arial"/>
              <a:cs typeface="Arial"/>
              <a:sym typeface="Arial"/>
            </a:endParaRPr>
          </a:p>
          <a:p>
            <a:pPr marL="457200" lvl="0" indent="-355600" algn="l" rtl="0">
              <a:lnSpc>
                <a:spcPct val="115000"/>
              </a:lnSpc>
              <a:spcBef>
                <a:spcPts val="1200"/>
              </a:spcBef>
              <a:spcAft>
                <a:spcPts val="0"/>
              </a:spcAft>
              <a:buSzPts val="2000"/>
              <a:buChar char="●"/>
            </a:pPr>
            <a:r>
              <a:rPr lang="en-US" sz="2000">
                <a:latin typeface="Arial"/>
                <a:ea typeface="Arial"/>
                <a:cs typeface="Arial"/>
                <a:sym typeface="Arial"/>
              </a:rPr>
              <a:t>If more than half of an institution’s Title IV funds are connected to failing programs, it signals systemic non-compliance and could result in a broader loss of federal funding eligibility.</a:t>
            </a:r>
            <a:endParaRPr sz="2000">
              <a:latin typeface="Arial"/>
              <a:ea typeface="Arial"/>
              <a:cs typeface="Arial"/>
              <a:sym typeface="Arial"/>
            </a:endParaRPr>
          </a:p>
          <a:p>
            <a:pPr marL="457200" lvl="0" indent="-355600" algn="l" rtl="0">
              <a:lnSpc>
                <a:spcPct val="115000"/>
              </a:lnSpc>
              <a:spcBef>
                <a:spcPts val="0"/>
              </a:spcBef>
              <a:spcAft>
                <a:spcPts val="0"/>
              </a:spcAft>
              <a:buSzPts val="2000"/>
              <a:buChar char="●"/>
            </a:pPr>
            <a:r>
              <a:rPr lang="en-US" sz="2000">
                <a:latin typeface="Arial"/>
                <a:ea typeface="Arial"/>
                <a:cs typeface="Arial"/>
                <a:sym typeface="Arial"/>
              </a:rPr>
              <a:t>The Department of Education (ED) monitors compliance through reporting requirements, and institutions are expected to evaluate and adjust programs that consistently fail to meet GE standards. Institutions may need to either improve the quality of these programs or risk losing federal aid for those programs.</a:t>
            </a:r>
            <a:endParaRPr sz="2000">
              <a:latin typeface="Arial"/>
              <a:ea typeface="Arial"/>
              <a:cs typeface="Arial"/>
              <a:sym typeface="Arial"/>
            </a:endParaRPr>
          </a:p>
          <a:p>
            <a:pPr marL="0" lvl="0" indent="0" algn="l" rtl="0">
              <a:spcBef>
                <a:spcPts val="1200"/>
              </a:spcBef>
              <a:spcAft>
                <a:spcPts val="0"/>
              </a:spcAft>
              <a:buClr>
                <a:schemeClr val="dk1"/>
              </a:buClr>
              <a:buSzPts val="1100"/>
              <a:buFont typeface="Arial"/>
              <a:buNone/>
            </a:pPr>
            <a:endParaRPr/>
          </a:p>
          <a:p>
            <a:pPr marL="0" lvl="0" indent="0" algn="l" rtl="0">
              <a:spcBef>
                <a:spcPts val="1000"/>
              </a:spcBef>
              <a:spcAft>
                <a:spcPts val="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3"/>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Misrepresentation and Deceptive Recruitment</a:t>
            </a:r>
            <a:endParaRPr/>
          </a:p>
        </p:txBody>
      </p:sp>
      <p:sp>
        <p:nvSpPr>
          <p:cNvPr id="122" name="Google Shape;122;p23"/>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457200" lvl="0" indent="-368300" algn="l" rtl="0">
              <a:lnSpc>
                <a:spcPct val="115000"/>
              </a:lnSpc>
              <a:spcBef>
                <a:spcPts val="1200"/>
              </a:spcBef>
              <a:spcAft>
                <a:spcPts val="0"/>
              </a:spcAft>
              <a:buSzPts val="2200"/>
              <a:buChar char="•"/>
            </a:pPr>
            <a:r>
              <a:rPr lang="en-US" sz="2200">
                <a:latin typeface="Arial"/>
                <a:ea typeface="Arial"/>
                <a:cs typeface="Arial"/>
                <a:sym typeface="Arial"/>
              </a:rPr>
              <a:t>Prohibition of Substantial Misrepresentation</a:t>
            </a:r>
            <a:endParaRPr sz="2200">
              <a:latin typeface="Arial"/>
              <a:ea typeface="Arial"/>
              <a:cs typeface="Arial"/>
              <a:sym typeface="Arial"/>
            </a:endParaRPr>
          </a:p>
          <a:p>
            <a:pPr marL="914400" lvl="1" indent="-342900" algn="l" rtl="0">
              <a:lnSpc>
                <a:spcPct val="115000"/>
              </a:lnSpc>
              <a:spcBef>
                <a:spcPts val="0"/>
              </a:spcBef>
              <a:spcAft>
                <a:spcPts val="0"/>
              </a:spcAft>
              <a:buSzPts val="1800"/>
              <a:buFont typeface="Arial"/>
              <a:buChar char="⮚"/>
            </a:pPr>
            <a:r>
              <a:rPr lang="en-US" sz="1800">
                <a:latin typeface="Arial"/>
                <a:ea typeface="Arial"/>
                <a:cs typeface="Arial"/>
                <a:sym typeface="Arial"/>
              </a:rPr>
              <a:t>False, erroneous, or misleading statement that can mislead a student in decision-making, whether about the institution’s programs, financial charges, graduate success rates, or employability outcomes.</a:t>
            </a:r>
            <a:endParaRPr sz="1800">
              <a:latin typeface="Arial"/>
              <a:ea typeface="Arial"/>
              <a:cs typeface="Arial"/>
              <a:sym typeface="Arial"/>
            </a:endParaRPr>
          </a:p>
          <a:p>
            <a:pPr marL="914400" lvl="1" indent="-342900" algn="l" rtl="0">
              <a:lnSpc>
                <a:spcPct val="115000"/>
              </a:lnSpc>
              <a:spcBef>
                <a:spcPts val="0"/>
              </a:spcBef>
              <a:spcAft>
                <a:spcPts val="0"/>
              </a:spcAft>
              <a:buSzPts val="1800"/>
              <a:buFont typeface="Arial"/>
              <a:buChar char="⮚"/>
            </a:pPr>
            <a:r>
              <a:rPr lang="en-US" sz="1800">
                <a:latin typeface="Arial"/>
                <a:ea typeface="Arial"/>
                <a:cs typeface="Arial"/>
                <a:sym typeface="Arial"/>
              </a:rPr>
              <a:t>Prohibits not only direct misrepresentation but also statements or omissions that could reasonably mislead students. (i.e. promising unrealistic job placements or making inaccurate claims about accreditation could fall under substantial misrepresentation.)</a:t>
            </a:r>
            <a:endParaRPr sz="1800">
              <a:latin typeface="Arial"/>
              <a:ea typeface="Arial"/>
              <a:cs typeface="Arial"/>
              <a:sym typeface="Arial"/>
            </a:endParaRPr>
          </a:p>
          <a:p>
            <a:pPr marL="457200" lvl="0" indent="-368300" algn="l" rtl="0">
              <a:lnSpc>
                <a:spcPct val="115000"/>
              </a:lnSpc>
              <a:spcBef>
                <a:spcPts val="0"/>
              </a:spcBef>
              <a:spcAft>
                <a:spcPts val="0"/>
              </a:spcAft>
              <a:buSzPts val="2200"/>
              <a:buChar char="•"/>
            </a:pPr>
            <a:r>
              <a:rPr lang="en-US" sz="2200">
                <a:latin typeface="Arial"/>
                <a:ea typeface="Arial"/>
                <a:cs typeface="Arial"/>
                <a:sym typeface="Arial"/>
              </a:rPr>
              <a:t>Prohibiting Deceptive Recruitment Tactics</a:t>
            </a:r>
            <a:endParaRPr sz="2200">
              <a:latin typeface="Arial"/>
              <a:ea typeface="Arial"/>
              <a:cs typeface="Arial"/>
              <a:sym typeface="Arial"/>
            </a:endParaRPr>
          </a:p>
          <a:p>
            <a:pPr marL="914400" lvl="1" indent="-342900" algn="l" rtl="0">
              <a:lnSpc>
                <a:spcPct val="115000"/>
              </a:lnSpc>
              <a:spcBef>
                <a:spcPts val="0"/>
              </a:spcBef>
              <a:spcAft>
                <a:spcPts val="0"/>
              </a:spcAft>
              <a:buSzPts val="1800"/>
              <a:buFont typeface="Arial"/>
              <a:buChar char="⮚"/>
            </a:pPr>
            <a:r>
              <a:rPr lang="en-US" sz="1800">
                <a:latin typeface="Arial"/>
                <a:ea typeface="Arial"/>
                <a:cs typeface="Arial"/>
                <a:sym typeface="Arial"/>
              </a:rPr>
              <a:t>Prohibits recruitment tactics that use high-pressure, aggressive, or otherwise deceptive methods to influence student enrollment. Examples include misleading prospective students about the cost of attendance, availability of financial aid, or the success rates of program graduates.</a:t>
            </a:r>
            <a:endParaRPr sz="1800">
              <a:latin typeface="Arial"/>
              <a:ea typeface="Arial"/>
              <a:cs typeface="Arial"/>
              <a:sym typeface="Arial"/>
            </a:endParaRPr>
          </a:p>
          <a:p>
            <a:pPr marL="457200" lvl="0" indent="-368300" algn="l" rtl="0">
              <a:lnSpc>
                <a:spcPct val="115000"/>
              </a:lnSpc>
              <a:spcBef>
                <a:spcPts val="0"/>
              </a:spcBef>
              <a:spcAft>
                <a:spcPts val="0"/>
              </a:spcAft>
              <a:buSzPts val="2200"/>
              <a:buChar char="•"/>
            </a:pPr>
            <a:r>
              <a:rPr lang="en-US" sz="2200">
                <a:latin typeface="Arial"/>
                <a:ea typeface="Arial"/>
                <a:cs typeface="Arial"/>
                <a:sym typeface="Arial"/>
              </a:rPr>
              <a:t>Promise of Aggressive Enforcement and Compliance Monitoring</a:t>
            </a:r>
            <a:endParaRPr sz="2200">
              <a:latin typeface="Arial"/>
              <a:ea typeface="Arial"/>
              <a:cs typeface="Arial"/>
              <a:sym typeface="Arial"/>
            </a:endParaRPr>
          </a:p>
          <a:p>
            <a:pPr marL="0" lvl="0" indent="0" algn="l" rtl="0">
              <a:spcBef>
                <a:spcPts val="1200"/>
              </a:spcBef>
              <a:spcAft>
                <a:spcPts val="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4"/>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Negative Actions or Findings</a:t>
            </a:r>
            <a:endParaRPr/>
          </a:p>
        </p:txBody>
      </p:sp>
      <p:sp>
        <p:nvSpPr>
          <p:cNvPr id="128" name="Google Shape;128;p24"/>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457200" lvl="0" indent="-406400" algn="l" rtl="0">
              <a:spcBef>
                <a:spcPts val="1000"/>
              </a:spcBef>
              <a:spcAft>
                <a:spcPts val="0"/>
              </a:spcAft>
              <a:buSzPts val="2800"/>
              <a:buChar char="•"/>
            </a:pPr>
            <a:r>
              <a:rPr lang="en-US">
                <a:latin typeface="Arial"/>
                <a:ea typeface="Arial"/>
                <a:cs typeface="Arial"/>
                <a:sym typeface="Arial"/>
              </a:rPr>
              <a:t>A “significant negative action” refers to any formal enforcement action taken by federal or state agencies, accrediting bodies, or other regulatory authorities due to issues such as fraud, misconduct, or financial instability.</a:t>
            </a:r>
            <a:endParaRPr>
              <a:latin typeface="Arial"/>
              <a:ea typeface="Arial"/>
              <a:cs typeface="Arial"/>
              <a:sym typeface="Arial"/>
            </a:endParaRPr>
          </a:p>
          <a:p>
            <a:pPr marL="914400" lvl="1" indent="-381000" algn="l" rtl="0">
              <a:spcBef>
                <a:spcPts val="0"/>
              </a:spcBef>
              <a:spcAft>
                <a:spcPts val="0"/>
              </a:spcAft>
              <a:buSzPts val="2400"/>
              <a:buFont typeface="Arial"/>
              <a:buChar char="⮚"/>
            </a:pPr>
            <a:r>
              <a:rPr lang="en-US">
                <a:latin typeface="Arial"/>
                <a:ea typeface="Arial"/>
                <a:cs typeface="Arial"/>
                <a:sym typeface="Arial"/>
              </a:rPr>
              <a:t>Institutions with a history of regulatory violations or unresolved issues face additional scrutiny and are not eligible for federal financial aid if they continue to operate in non-compliance.</a:t>
            </a:r>
            <a:endParaRPr>
              <a:latin typeface="Arial"/>
              <a:ea typeface="Arial"/>
              <a:cs typeface="Arial"/>
              <a:sym typeface="Arial"/>
            </a:endParaRPr>
          </a:p>
          <a:p>
            <a:pPr marL="457200" lvl="0" indent="-406400" algn="l" rtl="0">
              <a:spcBef>
                <a:spcPts val="0"/>
              </a:spcBef>
              <a:spcAft>
                <a:spcPts val="0"/>
              </a:spcAft>
              <a:buSzPts val="2800"/>
              <a:buChar char="•"/>
            </a:pPr>
            <a:r>
              <a:rPr lang="en-US">
                <a:latin typeface="Arial"/>
                <a:ea typeface="Arial"/>
                <a:cs typeface="Arial"/>
                <a:sym typeface="Arial"/>
              </a:rPr>
              <a:t>Loss of eligibility in other federal programs</a:t>
            </a:r>
            <a:endParaRPr>
              <a:latin typeface="Arial"/>
              <a:ea typeface="Arial"/>
              <a:cs typeface="Arial"/>
              <a:sym typeface="Arial"/>
            </a:endParaRPr>
          </a:p>
          <a:p>
            <a:pPr marL="914400" lvl="1" indent="-381000" algn="l" rtl="0">
              <a:spcBef>
                <a:spcPts val="0"/>
              </a:spcBef>
              <a:spcAft>
                <a:spcPts val="0"/>
              </a:spcAft>
              <a:buSzPts val="2400"/>
              <a:buFont typeface="Arial"/>
              <a:buChar char="⮚"/>
            </a:pPr>
            <a:r>
              <a:rPr lang="en-US">
                <a:latin typeface="Arial"/>
                <a:ea typeface="Arial"/>
                <a:cs typeface="Arial"/>
                <a:sym typeface="Arial"/>
              </a:rPr>
              <a:t>If an institution has been removed from such programs due to administrative findings of non-compliance or misconduct, it may indicate deeper systemic issues, and the Department of Education would take this into account before granting or renewing eligibility for Title IV programs.</a:t>
            </a:r>
            <a:endParaRPr>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5"/>
          <p:cNvSpPr txBox="1">
            <a:spLocks noGrp="1"/>
          </p:cNvSpPr>
          <p:nvPr>
            <p:ph type="title"/>
          </p:nvPr>
        </p:nvSpPr>
        <p:spPr>
          <a:xfrm>
            <a:off x="306070" y="708837"/>
            <a:ext cx="11567100" cy="2852700"/>
          </a:xfrm>
          <a:prstGeom prst="rect">
            <a:avLst/>
          </a:prstGeom>
        </p:spPr>
        <p:txBody>
          <a:bodyPr spcFirstLastPara="1" wrap="square" lIns="91425" tIns="45700" rIns="91425" bIns="45700" anchor="b" anchorCtr="0">
            <a:normAutofit/>
          </a:bodyPr>
          <a:lstStyle/>
          <a:p>
            <a:pPr marL="0" lvl="0" indent="0" algn="ctr" rtl="0">
              <a:spcBef>
                <a:spcPts val="0"/>
              </a:spcBef>
              <a:spcAft>
                <a:spcPts val="0"/>
              </a:spcAft>
              <a:buNone/>
            </a:pPr>
            <a:r>
              <a:rPr lang="en-US"/>
              <a:t>Thank you!</a:t>
            </a:r>
            <a:endParaRPr/>
          </a:p>
          <a:p>
            <a:pPr marL="0" lvl="0" indent="0" algn="ctr" rtl="0">
              <a:spcBef>
                <a:spcPts val="0"/>
              </a:spcBef>
              <a:spcAft>
                <a:spcPts val="0"/>
              </a:spcAft>
              <a:buNone/>
            </a:pPr>
            <a:endParaRPr/>
          </a:p>
        </p:txBody>
      </p:sp>
      <p:sp>
        <p:nvSpPr>
          <p:cNvPr id="134" name="Google Shape;134;p25"/>
          <p:cNvSpPr txBox="1">
            <a:spLocks noGrp="1"/>
          </p:cNvSpPr>
          <p:nvPr>
            <p:ph type="body" idx="1"/>
          </p:nvPr>
        </p:nvSpPr>
        <p:spPr>
          <a:xfrm>
            <a:off x="306070" y="4575140"/>
            <a:ext cx="11567100" cy="699900"/>
          </a:xfrm>
          <a:prstGeom prst="rect">
            <a:avLst/>
          </a:prstGeom>
        </p:spPr>
        <p:txBody>
          <a:bodyPr spcFirstLastPara="1" wrap="square" lIns="91425" tIns="45700" rIns="91425" bIns="45700" anchor="t" anchorCtr="0">
            <a:noAutofit/>
          </a:bodyPr>
          <a:lstStyle/>
          <a:p>
            <a:pPr marL="0" lvl="0" indent="0" algn="ctr" rtl="0">
              <a:spcBef>
                <a:spcPts val="1000"/>
              </a:spcBef>
              <a:spcAft>
                <a:spcPts val="0"/>
              </a:spcAft>
              <a:buNone/>
            </a:pPr>
            <a:r>
              <a:rPr lang="en-US">
                <a:latin typeface="Arial"/>
                <a:ea typeface="Arial"/>
                <a:cs typeface="Arial"/>
                <a:sym typeface="Arial"/>
              </a:rPr>
              <a:t>Dana Kelly</a:t>
            </a:r>
            <a:endParaRPr>
              <a:latin typeface="Arial"/>
              <a:ea typeface="Arial"/>
              <a:cs typeface="Arial"/>
              <a:sym typeface="Arial"/>
            </a:endParaRPr>
          </a:p>
          <a:p>
            <a:pPr marL="0" lvl="0" indent="0" algn="ctr" rtl="0">
              <a:spcBef>
                <a:spcPts val="1000"/>
              </a:spcBef>
              <a:spcAft>
                <a:spcPts val="0"/>
              </a:spcAft>
              <a:buNone/>
            </a:pPr>
            <a:r>
              <a:rPr lang="en-US">
                <a:latin typeface="Arial"/>
                <a:ea typeface="Arial"/>
                <a:cs typeface="Arial"/>
                <a:sym typeface="Arial"/>
              </a:rPr>
              <a:t>kellyd@nasfaa.org</a:t>
            </a:r>
            <a:endParaRPr>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6"/>
          <p:cNvSpPr/>
          <p:nvPr/>
        </p:nvSpPr>
        <p:spPr>
          <a:xfrm>
            <a:off x="67088" y="0"/>
            <a:ext cx="12192000" cy="6858000"/>
          </a:xfrm>
          <a:prstGeom prst="rect">
            <a:avLst/>
          </a:prstGeom>
          <a:solidFill>
            <a:srgbClr val="00355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rgbClr val="2F5597"/>
              </a:solidFill>
              <a:latin typeface="Calibri"/>
              <a:ea typeface="Calibri"/>
              <a:cs typeface="Calibri"/>
              <a:sym typeface="Calibri"/>
            </a:endParaRPr>
          </a:p>
        </p:txBody>
      </p:sp>
      <p:pic>
        <p:nvPicPr>
          <p:cNvPr id="141" name="Google Shape;141;p26" descr="nasfaa_white.eps"/>
          <p:cNvPicPr preferRelativeResize="0"/>
          <p:nvPr/>
        </p:nvPicPr>
        <p:blipFill rotWithShape="1">
          <a:blip r:embed="rId3">
            <a:alphaModFix/>
          </a:blip>
          <a:srcRect/>
          <a:stretch/>
        </p:blipFill>
        <p:spPr>
          <a:xfrm>
            <a:off x="2953578" y="2438400"/>
            <a:ext cx="6419027" cy="1587501"/>
          </a:xfrm>
          <a:prstGeom prst="rect">
            <a:avLst/>
          </a:prstGeom>
          <a:noFill/>
          <a:ln>
            <a:noFill/>
          </a:ln>
        </p:spPr>
      </p:pic>
      <p:sp>
        <p:nvSpPr>
          <p:cNvPr id="142" name="Google Shape;142;p26"/>
          <p:cNvSpPr txBox="1">
            <a:spLocks noGrp="1"/>
          </p:cNvSpPr>
          <p:nvPr>
            <p:ph type="sldNum" idx="12"/>
          </p:nvPr>
        </p:nvSpPr>
        <p:spPr>
          <a:xfrm>
            <a:off x="8610600" y="6356350"/>
            <a:ext cx="27432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17</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1"/>
                                        </p:tgtEl>
                                        <p:attrNameLst>
                                          <p:attrName>style.visibility</p:attrName>
                                        </p:attrNameLst>
                                      </p:cBhvr>
                                      <p:to>
                                        <p:strVal val="visible"/>
                                      </p:to>
                                    </p:set>
                                    <p:animEffect transition="in" filter="fade">
                                      <p:cBhvr>
                                        <p:cTn id="7" dur="1000"/>
                                        <p:tgtEl>
                                          <p:spTgt spid="1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pic>
        <p:nvPicPr>
          <p:cNvPr id="48" name="Google Shape;48;p11"/>
          <p:cNvPicPr preferRelativeResize="0"/>
          <p:nvPr/>
        </p:nvPicPr>
        <p:blipFill>
          <a:blip r:embed="rId3">
            <a:alphaModFix/>
          </a:blip>
          <a:stretch>
            <a:fillRect/>
          </a:stretch>
        </p:blipFill>
        <p:spPr>
          <a:xfrm>
            <a:off x="2384302" y="1585900"/>
            <a:ext cx="7045451" cy="4240425"/>
          </a:xfrm>
          <a:prstGeom prst="rect">
            <a:avLst/>
          </a:prstGeom>
          <a:noFill/>
          <a:ln>
            <a:noFill/>
          </a:ln>
        </p:spPr>
      </p:pic>
      <p:sp>
        <p:nvSpPr>
          <p:cNvPr id="49" name="Google Shape;49;p11"/>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New Beginning July 1, 2024</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2"/>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Financial Aid Counseling and Communications</a:t>
            </a:r>
            <a:endParaRPr/>
          </a:p>
        </p:txBody>
      </p:sp>
      <p:sp>
        <p:nvSpPr>
          <p:cNvPr id="55" name="Google Shape;55;p12"/>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457200" lvl="0" indent="-406400" algn="l" rtl="0">
              <a:spcBef>
                <a:spcPts val="1000"/>
              </a:spcBef>
              <a:spcAft>
                <a:spcPts val="0"/>
              </a:spcAft>
              <a:buSzPts val="2800"/>
              <a:buChar char="•"/>
            </a:pPr>
            <a:r>
              <a:rPr lang="en-US"/>
              <a:t>Requirement for comprehensive financial aid counseling (cost of attendance, aid types, responsibilities)</a:t>
            </a:r>
            <a:endParaRPr/>
          </a:p>
          <a:p>
            <a:pPr marL="457200" lvl="0" indent="0" algn="l" rtl="0">
              <a:spcBef>
                <a:spcPts val="1000"/>
              </a:spcBef>
              <a:spcAft>
                <a:spcPts val="0"/>
              </a:spcAft>
              <a:buNone/>
            </a:pPr>
            <a:endParaRPr/>
          </a:p>
          <a:p>
            <a:pPr marL="457200" lvl="0" indent="-406400" algn="l" rtl="0">
              <a:spcBef>
                <a:spcPts val="1000"/>
              </a:spcBef>
              <a:spcAft>
                <a:spcPts val="0"/>
              </a:spcAft>
              <a:buSzPts val="2800"/>
              <a:buChar char="•"/>
            </a:pPr>
            <a:r>
              <a:rPr lang="en-US"/>
              <a:t>Focus on transparency and informed student decisions</a:t>
            </a:r>
            <a:endParaRPr/>
          </a:p>
          <a:p>
            <a:pPr marL="0" lvl="0" indent="0" algn="l" rtl="0">
              <a:spcBef>
                <a:spcPts val="100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3"/>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Examples</a:t>
            </a:r>
            <a:endParaRPr/>
          </a:p>
        </p:txBody>
      </p:sp>
      <p:sp>
        <p:nvSpPr>
          <p:cNvPr id="61" name="Google Shape;61;p13"/>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457200" lvl="0" indent="-406400" algn="l" rtl="0">
              <a:lnSpc>
                <a:spcPct val="115000"/>
              </a:lnSpc>
              <a:spcBef>
                <a:spcPts val="0"/>
              </a:spcBef>
              <a:spcAft>
                <a:spcPts val="0"/>
              </a:spcAft>
              <a:buSzPts val="2800"/>
              <a:buChar char="•"/>
            </a:pPr>
            <a:r>
              <a:rPr lang="en-US">
                <a:latin typeface="Arial"/>
                <a:ea typeface="Arial"/>
                <a:cs typeface="Arial"/>
                <a:sym typeface="Arial"/>
              </a:rPr>
              <a:t>COA based on enrollment status, including individual components and a distinction of which costs are paid directly to the institution</a:t>
            </a:r>
            <a:endParaRPr>
              <a:latin typeface="Arial"/>
              <a:ea typeface="Arial"/>
              <a:cs typeface="Arial"/>
              <a:sym typeface="Arial"/>
            </a:endParaRPr>
          </a:p>
          <a:p>
            <a:pPr marL="457200" lvl="0" indent="-406400" algn="l" rtl="0">
              <a:lnSpc>
                <a:spcPct val="115000"/>
              </a:lnSpc>
              <a:spcBef>
                <a:spcPts val="0"/>
              </a:spcBef>
              <a:spcAft>
                <a:spcPts val="0"/>
              </a:spcAft>
              <a:buSzPts val="2800"/>
              <a:buChar char="•"/>
            </a:pPr>
            <a:r>
              <a:rPr lang="en-US">
                <a:latin typeface="Arial"/>
                <a:ea typeface="Arial"/>
                <a:cs typeface="Arial"/>
                <a:sym typeface="Arial"/>
              </a:rPr>
              <a:t>Source and amount of each type of aid, separated by type of aid and if it must be earned or repaid</a:t>
            </a:r>
            <a:endParaRPr>
              <a:latin typeface="Arial"/>
              <a:ea typeface="Arial"/>
              <a:cs typeface="Arial"/>
              <a:sym typeface="Arial"/>
            </a:endParaRPr>
          </a:p>
          <a:p>
            <a:pPr marL="457200" lvl="0" indent="-406400" algn="l" rtl="0">
              <a:lnSpc>
                <a:spcPct val="115000"/>
              </a:lnSpc>
              <a:spcBef>
                <a:spcPts val="0"/>
              </a:spcBef>
              <a:spcAft>
                <a:spcPts val="0"/>
              </a:spcAft>
              <a:buSzPts val="2800"/>
              <a:buChar char="•"/>
            </a:pPr>
            <a:r>
              <a:rPr lang="en-US">
                <a:latin typeface="Arial"/>
                <a:ea typeface="Arial"/>
                <a:cs typeface="Arial"/>
                <a:sym typeface="Arial"/>
              </a:rPr>
              <a:t>Net price, calculated as COA minus grants and scholarships</a:t>
            </a:r>
            <a:endParaRPr>
              <a:latin typeface="Arial"/>
              <a:ea typeface="Arial"/>
              <a:cs typeface="Arial"/>
              <a:sym typeface="Arial"/>
            </a:endParaRPr>
          </a:p>
          <a:p>
            <a:pPr marL="457200" lvl="0" indent="-406400" algn="l" rtl="0">
              <a:lnSpc>
                <a:spcPct val="115000"/>
              </a:lnSpc>
              <a:spcBef>
                <a:spcPts val="0"/>
              </a:spcBef>
              <a:spcAft>
                <a:spcPts val="0"/>
              </a:spcAft>
              <a:buSzPts val="2800"/>
              <a:buChar char="•"/>
            </a:pPr>
            <a:r>
              <a:rPr lang="en-US">
                <a:latin typeface="Arial"/>
                <a:ea typeface="Arial"/>
                <a:cs typeface="Arial"/>
                <a:sym typeface="Arial"/>
              </a:rPr>
              <a:t>The method by which aid is determined and disbursed, with deadlines for accepting, declining, or adjusting aid offered</a:t>
            </a:r>
            <a:endParaRPr>
              <a:latin typeface="Arial"/>
              <a:ea typeface="Arial"/>
              <a:cs typeface="Arial"/>
              <a:sym typeface="Arial"/>
            </a:endParaRPr>
          </a:p>
          <a:p>
            <a:pPr marL="0" lvl="0" indent="0" algn="l" rtl="0">
              <a:spcBef>
                <a:spcPts val="1000"/>
              </a:spcBef>
              <a:spcAft>
                <a:spcPts val="0"/>
              </a:spcAft>
              <a:buNone/>
            </a:pPr>
            <a:endParaRPr>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4"/>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A Focus on Communication</a:t>
            </a:r>
            <a:endParaRPr/>
          </a:p>
        </p:txBody>
      </p:sp>
      <p:sp>
        <p:nvSpPr>
          <p:cNvPr id="67" name="Google Shape;67;p14"/>
          <p:cNvSpPr txBox="1">
            <a:spLocks noGrp="1"/>
          </p:cNvSpPr>
          <p:nvPr>
            <p:ph type="body" idx="1"/>
          </p:nvPr>
        </p:nvSpPr>
        <p:spPr>
          <a:xfrm>
            <a:off x="312445" y="1463857"/>
            <a:ext cx="11567100" cy="3930300"/>
          </a:xfrm>
          <a:prstGeom prst="rect">
            <a:avLst/>
          </a:prstGeom>
        </p:spPr>
        <p:txBody>
          <a:bodyPr spcFirstLastPara="1" wrap="square" lIns="91425" tIns="45700" rIns="91425" bIns="45700" anchor="t" anchorCtr="0">
            <a:noAutofit/>
          </a:bodyPr>
          <a:lstStyle/>
          <a:p>
            <a:pPr marL="457200" lvl="0" indent="-406400" algn="l" rtl="0">
              <a:spcBef>
                <a:spcPts val="1000"/>
              </a:spcBef>
              <a:spcAft>
                <a:spcPts val="0"/>
              </a:spcAft>
              <a:buSzPts val="2800"/>
              <a:buChar char="•"/>
            </a:pPr>
            <a:r>
              <a:rPr lang="en-US">
                <a:highlight>
                  <a:srgbClr val="FFFFFF"/>
                </a:highlight>
                <a:latin typeface="Arial"/>
                <a:ea typeface="Arial"/>
                <a:cs typeface="Arial"/>
                <a:sym typeface="Arial"/>
              </a:rPr>
              <a:t>Schools are also required to advise students to accept the most beneficial types of financial aid available to them </a:t>
            </a:r>
            <a:endParaRPr>
              <a:highlight>
                <a:srgbClr val="FFFFFF"/>
              </a:highlight>
              <a:latin typeface="Arial"/>
              <a:ea typeface="Arial"/>
              <a:cs typeface="Arial"/>
              <a:sym typeface="Arial"/>
            </a:endParaRPr>
          </a:p>
          <a:p>
            <a:pPr marL="457200" lvl="0" indent="-406400" algn="l" rtl="0">
              <a:spcBef>
                <a:spcPts val="0"/>
              </a:spcBef>
              <a:spcAft>
                <a:spcPts val="0"/>
              </a:spcAft>
              <a:buSzPts val="2800"/>
              <a:buChar char="•"/>
            </a:pPr>
            <a:r>
              <a:rPr lang="en-US">
                <a:highlight>
                  <a:srgbClr val="FFFFFF"/>
                </a:highlight>
                <a:latin typeface="Arial"/>
                <a:ea typeface="Arial"/>
                <a:cs typeface="Arial"/>
                <a:sym typeface="Arial"/>
              </a:rPr>
              <a:t>Institutions are already in compliance if their aid offers align with NASFAA’s code of conduct or College Cost Transparency Initiative</a:t>
            </a:r>
            <a:endParaRPr>
              <a:highlight>
                <a:srgbClr val="FFFFFF"/>
              </a:highlight>
              <a:latin typeface="Arial"/>
              <a:ea typeface="Arial"/>
              <a:cs typeface="Arial"/>
              <a:sym typeface="Arial"/>
            </a:endParaRPr>
          </a:p>
          <a:p>
            <a:pPr marL="914400" lvl="0" indent="0" algn="l" rtl="0">
              <a:spcBef>
                <a:spcPts val="1000"/>
              </a:spcBef>
              <a:spcAft>
                <a:spcPts val="0"/>
              </a:spcAft>
              <a:buNone/>
            </a:pPr>
            <a:endParaRPr/>
          </a:p>
          <a:p>
            <a:pPr marL="914400" lvl="0" indent="0" algn="l" rtl="0">
              <a:spcBef>
                <a:spcPts val="1000"/>
              </a:spcBef>
              <a:spcAft>
                <a:spcPts val="0"/>
              </a:spcAft>
              <a:buNone/>
            </a:pPr>
            <a:endParaRPr/>
          </a:p>
        </p:txBody>
      </p:sp>
      <p:pic>
        <p:nvPicPr>
          <p:cNvPr id="68" name="Google Shape;68;p14"/>
          <p:cNvPicPr preferRelativeResize="0"/>
          <p:nvPr/>
        </p:nvPicPr>
        <p:blipFill>
          <a:blip r:embed="rId3">
            <a:alphaModFix/>
          </a:blip>
          <a:stretch>
            <a:fillRect/>
          </a:stretch>
        </p:blipFill>
        <p:spPr>
          <a:xfrm>
            <a:off x="3294800" y="3554550"/>
            <a:ext cx="4667250" cy="21907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5"/>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High School Diploma Validity</a:t>
            </a:r>
            <a:endParaRPr/>
          </a:p>
        </p:txBody>
      </p:sp>
      <p:sp>
        <p:nvSpPr>
          <p:cNvPr id="74" name="Google Shape;74;p15"/>
          <p:cNvSpPr txBox="1">
            <a:spLocks noGrp="1"/>
          </p:cNvSpPr>
          <p:nvPr>
            <p:ph type="body" idx="1"/>
          </p:nvPr>
        </p:nvSpPr>
        <p:spPr>
          <a:xfrm>
            <a:off x="312425" y="1117024"/>
            <a:ext cx="11567100" cy="42924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None/>
            </a:pPr>
            <a:r>
              <a:rPr lang="en-US" b="1"/>
              <a:t>Procedures must include</a:t>
            </a:r>
            <a:r>
              <a:rPr lang="en-US"/>
              <a:t>:  </a:t>
            </a:r>
            <a:endParaRPr/>
          </a:p>
          <a:p>
            <a:pPr marL="457200" lvl="0" indent="-393700" algn="l" rtl="0">
              <a:lnSpc>
                <a:spcPct val="115000"/>
              </a:lnSpc>
              <a:spcBef>
                <a:spcPts val="0"/>
              </a:spcBef>
              <a:spcAft>
                <a:spcPts val="0"/>
              </a:spcAft>
              <a:buSzPts val="2600"/>
              <a:buFont typeface="Arial"/>
              <a:buChar char="•"/>
            </a:pPr>
            <a:r>
              <a:rPr lang="en-US" sz="2600">
                <a:latin typeface="Arial"/>
                <a:ea typeface="Arial"/>
                <a:cs typeface="Arial"/>
                <a:sym typeface="Arial"/>
              </a:rPr>
              <a:t>Collecting at least one of the following from the high school:</a:t>
            </a:r>
            <a:endParaRPr sz="2600">
              <a:latin typeface="Arial"/>
              <a:ea typeface="Arial"/>
              <a:cs typeface="Arial"/>
              <a:sym typeface="Arial"/>
            </a:endParaRPr>
          </a:p>
          <a:p>
            <a:pPr marL="914400" lvl="1" indent="-393700" algn="l" rtl="0">
              <a:lnSpc>
                <a:spcPct val="115000"/>
              </a:lnSpc>
              <a:spcBef>
                <a:spcPts val="0"/>
              </a:spcBef>
              <a:spcAft>
                <a:spcPts val="0"/>
              </a:spcAft>
              <a:buSzPts val="2600"/>
              <a:buFont typeface="Arial"/>
              <a:buChar char="⮚"/>
            </a:pPr>
            <a:r>
              <a:rPr lang="en-US" sz="2600">
                <a:latin typeface="Arial"/>
                <a:ea typeface="Arial"/>
                <a:cs typeface="Arial"/>
                <a:sym typeface="Arial"/>
              </a:rPr>
              <a:t>Transcripts;</a:t>
            </a:r>
            <a:endParaRPr sz="2600">
              <a:latin typeface="Arial"/>
              <a:ea typeface="Arial"/>
              <a:cs typeface="Arial"/>
              <a:sym typeface="Arial"/>
            </a:endParaRPr>
          </a:p>
          <a:p>
            <a:pPr marL="914400" lvl="1" indent="-393700" algn="l" rtl="0">
              <a:lnSpc>
                <a:spcPct val="115000"/>
              </a:lnSpc>
              <a:spcBef>
                <a:spcPts val="0"/>
              </a:spcBef>
              <a:spcAft>
                <a:spcPts val="0"/>
              </a:spcAft>
              <a:buSzPts val="2600"/>
              <a:buFont typeface="Arial"/>
              <a:buChar char="⮚"/>
            </a:pPr>
            <a:r>
              <a:rPr lang="en-US" sz="2600">
                <a:latin typeface="Arial"/>
                <a:ea typeface="Arial"/>
                <a:cs typeface="Arial"/>
                <a:sym typeface="Arial"/>
              </a:rPr>
              <a:t>Written descriptions of course requirements; or</a:t>
            </a:r>
            <a:endParaRPr sz="2600">
              <a:latin typeface="Arial"/>
              <a:ea typeface="Arial"/>
              <a:cs typeface="Arial"/>
              <a:sym typeface="Arial"/>
            </a:endParaRPr>
          </a:p>
          <a:p>
            <a:pPr marL="914400" lvl="1" indent="-393700" algn="l" rtl="0">
              <a:lnSpc>
                <a:spcPct val="115000"/>
              </a:lnSpc>
              <a:spcBef>
                <a:spcPts val="0"/>
              </a:spcBef>
              <a:spcAft>
                <a:spcPts val="0"/>
              </a:spcAft>
              <a:buSzPts val="2600"/>
              <a:buFont typeface="Arial"/>
              <a:buChar char="⮚"/>
            </a:pPr>
            <a:r>
              <a:rPr lang="en-US" sz="2600">
                <a:latin typeface="Arial"/>
                <a:ea typeface="Arial"/>
                <a:cs typeface="Arial"/>
                <a:sym typeface="Arial"/>
              </a:rPr>
              <a:t>Written statements from high school officials attesting to the rigor and   quality of coursework.</a:t>
            </a:r>
            <a:endParaRPr sz="2600">
              <a:latin typeface="Arial"/>
              <a:ea typeface="Arial"/>
              <a:cs typeface="Arial"/>
              <a:sym typeface="Arial"/>
            </a:endParaRPr>
          </a:p>
          <a:p>
            <a:pPr marL="457200" lvl="0" indent="-393700" algn="l" rtl="0">
              <a:lnSpc>
                <a:spcPct val="115000"/>
              </a:lnSpc>
              <a:spcBef>
                <a:spcPts val="0"/>
              </a:spcBef>
              <a:spcAft>
                <a:spcPts val="0"/>
              </a:spcAft>
              <a:buSzPts val="2600"/>
              <a:buFont typeface="Arial"/>
              <a:buChar char="•"/>
            </a:pPr>
            <a:r>
              <a:rPr lang="en-US" sz="2600">
                <a:latin typeface="Arial"/>
                <a:ea typeface="Arial"/>
                <a:cs typeface="Arial"/>
                <a:sym typeface="Arial"/>
              </a:rPr>
              <a:t>If the high school is regulated by a state or tribal authority, confirming the high school is recognized by the appropriate agency</a:t>
            </a:r>
            <a:endParaRPr sz="2600">
              <a:latin typeface="Arial"/>
              <a:ea typeface="Arial"/>
              <a:cs typeface="Arial"/>
              <a:sym typeface="Arial"/>
            </a:endParaRPr>
          </a:p>
          <a:p>
            <a:pPr marL="457200" lvl="0" indent="-393700" algn="l" rtl="0">
              <a:lnSpc>
                <a:spcPct val="115000"/>
              </a:lnSpc>
              <a:spcBef>
                <a:spcPts val="0"/>
              </a:spcBef>
              <a:spcAft>
                <a:spcPts val="0"/>
              </a:spcAft>
              <a:buSzPts val="2600"/>
              <a:buFont typeface="Arial"/>
              <a:buChar char="•"/>
            </a:pPr>
            <a:r>
              <a:rPr lang="en-US" sz="2600">
                <a:latin typeface="Arial"/>
                <a:ea typeface="Arial"/>
                <a:cs typeface="Arial"/>
                <a:sym typeface="Arial"/>
              </a:rPr>
              <a:t>If ED publishes a list of high schools that issue invalid diplomas (diploma mills), verifying the high school is not on that list</a:t>
            </a:r>
            <a:endParaRPr sz="26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a:p>
          <a:p>
            <a:pPr marL="0" lvl="0" indent="0" algn="l" rtl="0">
              <a:spcBef>
                <a:spcPts val="100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1100"/>
              <a:buFont typeface="Arial"/>
              <a:buNone/>
            </a:pPr>
            <a:r>
              <a:rPr lang="en-US"/>
              <a:t>High School Diploma Validity</a:t>
            </a:r>
            <a:endParaRPr/>
          </a:p>
        </p:txBody>
      </p:sp>
      <p:sp>
        <p:nvSpPr>
          <p:cNvPr id="80" name="Google Shape;80;p16"/>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b="1"/>
              <a:t>A high school diploma is not valid if it:</a:t>
            </a:r>
            <a:endParaRPr b="1"/>
          </a:p>
          <a:p>
            <a:pPr marL="0" lvl="0" indent="0" algn="l" rtl="0">
              <a:spcBef>
                <a:spcPts val="1000"/>
              </a:spcBef>
              <a:spcAft>
                <a:spcPts val="0"/>
              </a:spcAft>
              <a:buNone/>
            </a:pPr>
            <a:endParaRPr b="1"/>
          </a:p>
          <a:p>
            <a:pPr marL="457200" lvl="0" indent="-406400" algn="l" rtl="0">
              <a:lnSpc>
                <a:spcPct val="115000"/>
              </a:lnSpc>
              <a:spcBef>
                <a:spcPts val="0"/>
              </a:spcBef>
              <a:spcAft>
                <a:spcPts val="0"/>
              </a:spcAft>
              <a:buSzPts val="2800"/>
              <a:buChar char="•"/>
            </a:pPr>
            <a:r>
              <a:rPr lang="en-US"/>
              <a:t>Does not meet requirements established by the appropriate state or tribal authority where the high school is located</a:t>
            </a:r>
            <a:endParaRPr/>
          </a:p>
          <a:p>
            <a:pPr marL="457200" lvl="0" indent="-406400" algn="l" rtl="0">
              <a:lnSpc>
                <a:spcPct val="115000"/>
              </a:lnSpc>
              <a:spcBef>
                <a:spcPts val="0"/>
              </a:spcBef>
              <a:spcAft>
                <a:spcPts val="0"/>
              </a:spcAft>
              <a:buSzPts val="2800"/>
              <a:buChar char="•"/>
            </a:pPr>
            <a:r>
              <a:rPr lang="en-US"/>
              <a:t>Has been determined invalid by ED, a state agency, or a court</a:t>
            </a:r>
            <a:endParaRPr/>
          </a:p>
          <a:p>
            <a:pPr marL="457200" lvl="0" indent="-406400" algn="l" rtl="0">
              <a:lnSpc>
                <a:spcPct val="115000"/>
              </a:lnSpc>
              <a:spcBef>
                <a:spcPts val="0"/>
              </a:spcBef>
              <a:spcAft>
                <a:spcPts val="0"/>
              </a:spcAft>
              <a:buSzPts val="2800"/>
              <a:buChar char="•"/>
            </a:pPr>
            <a:r>
              <a:rPr lang="en-US"/>
              <a:t>Was obtained from entity that requires little or no secondary school instruction or coursework</a:t>
            </a:r>
            <a:endParaRPr/>
          </a:p>
          <a:p>
            <a:pPr marL="457200" lvl="0" indent="0" algn="l" rtl="0">
              <a:spcBef>
                <a:spcPts val="1000"/>
              </a:spcBef>
              <a:spcAft>
                <a:spcPts val="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7"/>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Adequate Career Services</a:t>
            </a:r>
            <a:endParaRPr/>
          </a:p>
        </p:txBody>
      </p:sp>
      <p:sp>
        <p:nvSpPr>
          <p:cNvPr id="86" name="Google Shape;86;p17"/>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457200" lvl="0" indent="-406400" algn="l" rtl="0">
              <a:spcBef>
                <a:spcPts val="1000"/>
              </a:spcBef>
              <a:spcAft>
                <a:spcPts val="0"/>
              </a:spcAft>
              <a:buSzPts val="2800"/>
              <a:buChar char="•"/>
            </a:pPr>
            <a:r>
              <a:rPr lang="en-US">
                <a:latin typeface="Arial"/>
                <a:ea typeface="Arial"/>
                <a:cs typeface="Arial"/>
                <a:sym typeface="Arial"/>
              </a:rPr>
              <a:t>Provide adequate career services to eligible students who receive Title IV Aid</a:t>
            </a:r>
            <a:endParaRPr>
              <a:latin typeface="Arial"/>
              <a:ea typeface="Arial"/>
              <a:cs typeface="Arial"/>
              <a:sym typeface="Arial"/>
            </a:endParaRPr>
          </a:p>
          <a:p>
            <a:pPr marL="457200" lvl="0" indent="-406400" algn="l" rtl="0">
              <a:spcBef>
                <a:spcPts val="0"/>
              </a:spcBef>
              <a:spcAft>
                <a:spcPts val="0"/>
              </a:spcAft>
              <a:buSzPts val="2800"/>
              <a:buFont typeface="Arial"/>
              <a:buChar char="•"/>
            </a:pPr>
            <a:r>
              <a:rPr lang="en-US">
                <a:latin typeface="Arial"/>
                <a:ea typeface="Arial"/>
                <a:cs typeface="Arial"/>
                <a:sym typeface="Arial"/>
              </a:rPr>
              <a:t>Considerations Include:</a:t>
            </a:r>
            <a:endParaRPr>
              <a:latin typeface="Arial"/>
              <a:ea typeface="Arial"/>
              <a:cs typeface="Arial"/>
              <a:sym typeface="Arial"/>
            </a:endParaRPr>
          </a:p>
          <a:p>
            <a:pPr marL="914400" lvl="1" indent="-381000" algn="l" rtl="0">
              <a:spcBef>
                <a:spcPts val="0"/>
              </a:spcBef>
              <a:spcAft>
                <a:spcPts val="0"/>
              </a:spcAft>
              <a:buSzPts val="2400"/>
              <a:buFont typeface="Arial"/>
              <a:buChar char="⮚"/>
            </a:pPr>
            <a:r>
              <a:rPr lang="en-US">
                <a:latin typeface="Arial"/>
                <a:ea typeface="Arial"/>
                <a:cs typeface="Arial"/>
                <a:sym typeface="Arial"/>
              </a:rPr>
              <a:t>Share of students in GE programs</a:t>
            </a:r>
            <a:endParaRPr>
              <a:latin typeface="Arial"/>
              <a:ea typeface="Arial"/>
              <a:cs typeface="Arial"/>
              <a:sym typeface="Arial"/>
            </a:endParaRPr>
          </a:p>
          <a:p>
            <a:pPr marL="914400" lvl="1" indent="-381000" algn="l" rtl="0">
              <a:spcBef>
                <a:spcPts val="0"/>
              </a:spcBef>
              <a:spcAft>
                <a:spcPts val="0"/>
              </a:spcAft>
              <a:buSzPts val="2400"/>
              <a:buFont typeface="Arial"/>
              <a:buChar char="⮚"/>
            </a:pPr>
            <a:r>
              <a:rPr lang="en-US">
                <a:latin typeface="Arial"/>
                <a:ea typeface="Arial"/>
                <a:cs typeface="Arial"/>
                <a:sym typeface="Arial"/>
              </a:rPr>
              <a:t>Number and distribution of career services staff</a:t>
            </a:r>
            <a:endParaRPr>
              <a:latin typeface="Arial"/>
              <a:ea typeface="Arial"/>
              <a:cs typeface="Arial"/>
              <a:sym typeface="Arial"/>
            </a:endParaRPr>
          </a:p>
          <a:p>
            <a:pPr marL="914400" lvl="1" indent="-381000" algn="l" rtl="0">
              <a:spcBef>
                <a:spcPts val="0"/>
              </a:spcBef>
              <a:spcAft>
                <a:spcPts val="0"/>
              </a:spcAft>
              <a:buSzPts val="2400"/>
              <a:buFont typeface="Arial"/>
              <a:buChar char="⮚"/>
            </a:pPr>
            <a:r>
              <a:rPr lang="en-US">
                <a:latin typeface="Arial"/>
                <a:ea typeface="Arial"/>
                <a:cs typeface="Arial"/>
                <a:sym typeface="Arial"/>
              </a:rPr>
              <a:t>Career services the school promises to students</a:t>
            </a:r>
            <a:endParaRPr>
              <a:latin typeface="Arial"/>
              <a:ea typeface="Arial"/>
              <a:cs typeface="Arial"/>
              <a:sym typeface="Arial"/>
            </a:endParaRPr>
          </a:p>
          <a:p>
            <a:pPr marL="914400" lvl="1" indent="-381000" algn="l" rtl="0">
              <a:spcBef>
                <a:spcPts val="0"/>
              </a:spcBef>
              <a:spcAft>
                <a:spcPts val="0"/>
              </a:spcAft>
              <a:buSzPts val="2400"/>
              <a:buFont typeface="Arial"/>
              <a:buChar char="⮚"/>
            </a:pPr>
            <a:r>
              <a:rPr lang="en-US" sz="2150">
                <a:latin typeface="Arial"/>
                <a:ea typeface="Arial"/>
                <a:cs typeface="Arial"/>
                <a:sym typeface="Arial"/>
              </a:rPr>
              <a:t>T</a:t>
            </a:r>
            <a:r>
              <a:rPr lang="en-US">
                <a:latin typeface="Arial"/>
                <a:ea typeface="Arial"/>
                <a:cs typeface="Arial"/>
                <a:sym typeface="Arial"/>
              </a:rPr>
              <a:t>he presence of institutional partnerships with recruiters and employers who regularly hire the institution’s graduates</a:t>
            </a:r>
            <a:endParaRPr>
              <a:latin typeface="Arial"/>
              <a:ea typeface="Arial"/>
              <a:cs typeface="Arial"/>
              <a:sym typeface="Arial"/>
            </a:endParaRPr>
          </a:p>
          <a:p>
            <a:pPr marL="914400" lvl="0" indent="0" algn="l" rtl="0">
              <a:spcBef>
                <a:spcPts val="1000"/>
              </a:spcBef>
              <a:spcAft>
                <a:spcPts val="0"/>
              </a:spcAft>
              <a:buNone/>
            </a:pPr>
            <a:endParaRPr>
              <a:latin typeface="Arial"/>
              <a:ea typeface="Arial"/>
              <a:cs typeface="Arial"/>
              <a:sym typeface="Arial"/>
            </a:endParaRPr>
          </a:p>
          <a:p>
            <a:pPr marL="457200" lvl="0" indent="0" algn="l" rtl="0">
              <a:spcBef>
                <a:spcPts val="1000"/>
              </a:spcBef>
              <a:spcAft>
                <a:spcPts val="0"/>
              </a:spcAft>
              <a:buNone/>
            </a:pPr>
            <a:endParaRPr sz="1000">
              <a:latin typeface="Arial"/>
              <a:ea typeface="Arial"/>
              <a:cs typeface="Arial"/>
              <a:sym typeface="Arial"/>
            </a:endParaRPr>
          </a:p>
          <a:p>
            <a:pPr marL="457200" lvl="0" indent="-406400" algn="l" rtl="0">
              <a:spcBef>
                <a:spcPts val="1000"/>
              </a:spcBef>
              <a:spcAft>
                <a:spcPts val="0"/>
              </a:spcAft>
              <a:buSzPts val="2800"/>
              <a:buChar char="•"/>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8"/>
          <p:cNvSpPr txBox="1">
            <a:spLocks noGrp="1"/>
          </p:cNvSpPr>
          <p:nvPr>
            <p:ph type="title"/>
          </p:nvPr>
        </p:nvSpPr>
        <p:spPr>
          <a:xfrm>
            <a:off x="312420" y="18255"/>
            <a:ext cx="115671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Clinical and Externship Opportunities</a:t>
            </a:r>
            <a:endParaRPr/>
          </a:p>
        </p:txBody>
      </p:sp>
      <p:sp>
        <p:nvSpPr>
          <p:cNvPr id="92" name="Google Shape;92;p18"/>
          <p:cNvSpPr txBox="1">
            <a:spLocks noGrp="1"/>
          </p:cNvSpPr>
          <p:nvPr>
            <p:ph type="body" idx="1"/>
          </p:nvPr>
        </p:nvSpPr>
        <p:spPr>
          <a:xfrm>
            <a:off x="312420" y="1479182"/>
            <a:ext cx="11567100" cy="3930300"/>
          </a:xfrm>
          <a:prstGeom prst="rect">
            <a:avLst/>
          </a:prstGeom>
        </p:spPr>
        <p:txBody>
          <a:bodyPr spcFirstLastPara="1" wrap="square" lIns="91425" tIns="45700" rIns="91425" bIns="45700" anchor="t" anchorCtr="0">
            <a:noAutofit/>
          </a:bodyPr>
          <a:lstStyle/>
          <a:p>
            <a:pPr marL="457200" lvl="0" indent="-406400" algn="l" rtl="0">
              <a:lnSpc>
                <a:spcPct val="95000"/>
              </a:lnSpc>
              <a:spcBef>
                <a:spcPts val="1000"/>
              </a:spcBef>
              <a:spcAft>
                <a:spcPts val="0"/>
              </a:spcAft>
              <a:buSzPts val="2800"/>
              <a:buChar char="❏"/>
            </a:pPr>
            <a:r>
              <a:rPr lang="en-US">
                <a:latin typeface="Arial"/>
                <a:ea typeface="Arial"/>
                <a:cs typeface="Arial"/>
                <a:sym typeface="Arial"/>
              </a:rPr>
              <a:t>Provide</a:t>
            </a:r>
            <a:r>
              <a:rPr lang="en-US">
                <a:highlight>
                  <a:srgbClr val="FFFFFF"/>
                </a:highlight>
                <a:latin typeface="Arial"/>
                <a:ea typeface="Arial"/>
                <a:cs typeface="Arial"/>
                <a:sym typeface="Arial"/>
              </a:rPr>
              <a:t> geographically accessible clinical or externship opportunities related to and required for completion of the credential or licensure</a:t>
            </a:r>
            <a:endParaRPr>
              <a:latin typeface="Arial"/>
              <a:ea typeface="Arial"/>
              <a:cs typeface="Arial"/>
              <a:sym typeface="Arial"/>
            </a:endParaRPr>
          </a:p>
          <a:p>
            <a:pPr marL="914400" lvl="1" indent="-355600" algn="l" rtl="0">
              <a:spcBef>
                <a:spcPts val="0"/>
              </a:spcBef>
              <a:spcAft>
                <a:spcPts val="0"/>
              </a:spcAft>
              <a:buSzPts val="2000"/>
              <a:buChar char="❏"/>
            </a:pPr>
            <a:r>
              <a:rPr lang="en-US" sz="2000">
                <a:latin typeface="Arial"/>
                <a:ea typeface="Arial"/>
                <a:cs typeface="Arial"/>
                <a:sym typeface="Arial"/>
              </a:rPr>
              <a:t>Example - a student pursuing a professional degree in a highly specialized field may not have many options for a clinical in that field even across the country. They would likely need to travel a distance for a clinical, but it would still be considered accessible in that scenario. </a:t>
            </a:r>
            <a:endParaRPr sz="2000">
              <a:latin typeface="Arial"/>
              <a:ea typeface="Arial"/>
              <a:cs typeface="Arial"/>
              <a:sym typeface="Arial"/>
            </a:endParaRPr>
          </a:p>
          <a:p>
            <a:pPr marL="914400" lvl="1" indent="-355600" algn="l" rtl="0">
              <a:spcBef>
                <a:spcPts val="0"/>
              </a:spcBef>
              <a:spcAft>
                <a:spcPts val="0"/>
              </a:spcAft>
              <a:buSzPts val="2000"/>
              <a:buFont typeface="Arial"/>
              <a:buChar char="❏"/>
            </a:pPr>
            <a:r>
              <a:rPr lang="en-US" sz="2000">
                <a:latin typeface="Arial"/>
                <a:ea typeface="Arial"/>
                <a:cs typeface="Arial"/>
                <a:sym typeface="Arial"/>
              </a:rPr>
              <a:t>Alternatively, a one year certificate program in a field with many clinical opportunities, the distance considered geographically accessible would be much closer than in the previous example. </a:t>
            </a:r>
            <a:endParaRPr sz="2000">
              <a:latin typeface="Arial"/>
              <a:ea typeface="Arial"/>
              <a:cs typeface="Arial"/>
              <a:sym typeface="Arial"/>
            </a:endParaRPr>
          </a:p>
          <a:p>
            <a:pPr marL="457200" lvl="0" indent="-342900" algn="l" rtl="0">
              <a:spcBef>
                <a:spcPts val="0"/>
              </a:spcBef>
              <a:spcAft>
                <a:spcPts val="0"/>
              </a:spcAft>
              <a:buSzPts val="1800"/>
              <a:buChar char="❏"/>
            </a:pPr>
            <a:r>
              <a:rPr lang="en-US">
                <a:latin typeface="Arial"/>
                <a:ea typeface="Arial"/>
                <a:cs typeface="Arial"/>
                <a:sym typeface="Arial"/>
              </a:rPr>
              <a:t>Ensures timely progression toward certification and employment</a:t>
            </a:r>
            <a:endParaRPr sz="180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1853</Words>
  <Application>Microsoft Office PowerPoint</Application>
  <PresentationFormat>Widescreen</PresentationFormat>
  <Paragraphs>101</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Noto Sans Symbols</vt:lpstr>
      <vt:lpstr>Trebuchet MS</vt:lpstr>
      <vt:lpstr>Verdana</vt:lpstr>
      <vt:lpstr>Office Theme</vt:lpstr>
      <vt:lpstr>Recent Changes to Administrative Capability Requirements in the Higher Education Act (HEA)</vt:lpstr>
      <vt:lpstr>New Beginning July 1, 2024</vt:lpstr>
      <vt:lpstr>Financial Aid Counseling and Communications</vt:lpstr>
      <vt:lpstr>Examples</vt:lpstr>
      <vt:lpstr>A Focus on Communication</vt:lpstr>
      <vt:lpstr>High School Diploma Validity</vt:lpstr>
      <vt:lpstr>High School Diploma Validity</vt:lpstr>
      <vt:lpstr>Adequate Career Services</vt:lpstr>
      <vt:lpstr>Clinical and Externship Opportunities</vt:lpstr>
      <vt:lpstr>Timely Disbursement of Funds</vt:lpstr>
      <vt:lpstr>Employment Restrictions</vt:lpstr>
      <vt:lpstr>Gainful Employment Program</vt:lpstr>
      <vt:lpstr>Gainful Employment Program</vt:lpstr>
      <vt:lpstr>Misrepresentation and Deceptive Recruitment</vt:lpstr>
      <vt:lpstr>Negative Actions or Findings</vt:lpstr>
      <vt:lpstr>Thank you!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Recent Changes to Administrative Capability Requirements in the Higher Education Act (HEA)</dc:title>
  <dc:creator>Zilma Lopes</dc:creator>
  <cp:lastModifiedBy>Zilma Lopes</cp:lastModifiedBy>
  <cp:revision>1</cp:revision>
  <dcterms:modified xsi:type="dcterms:W3CDTF">2024-11-15T17:08:38Z</dcterms:modified>
</cp:coreProperties>
</file>