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8" r:id="rId3"/>
    <p:sldId id="270" r:id="rId4"/>
    <p:sldId id="259" r:id="rId5"/>
    <p:sldId id="260" r:id="rId6"/>
    <p:sldId id="272" r:id="rId7"/>
    <p:sldId id="274" r:id="rId8"/>
    <p:sldId id="277" r:id="rId9"/>
    <p:sldId id="275" r:id="rId10"/>
    <p:sldId id="276" r:id="rId11"/>
    <p:sldId id="273" r:id="rId12"/>
    <p:sldId id="261" r:id="rId13"/>
    <p:sldId id="265" r:id="rId14"/>
    <p:sldId id="266" r:id="rId15"/>
    <p:sldId id="262" r:id="rId16"/>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Calibri (MS) Bold" panose="020B0604020202020204" charset="0"/>
      <p:regular r:id="rId22"/>
    </p:embeddedFont>
    <p:embeddedFont>
      <p:font typeface="Eczar Semi-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Stout Cavenaugh" initials="RSC" lastIdx="0" clrIdx="0">
    <p:extLst>
      <p:ext uri="{19B8F6BF-5375-455C-9EA6-DF929625EA0E}">
        <p15:presenceInfo xmlns:p15="http://schemas.microsoft.com/office/powerpoint/2012/main" userId="S-1-5-21-3747964977-2278281136-3943360477-15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622" autoAdjust="0"/>
  </p:normalViewPr>
  <p:slideViewPr>
    <p:cSldViewPr>
      <p:cViewPr varScale="1">
        <p:scale>
          <a:sx n="30" d="100"/>
          <a:sy n="30" d="100"/>
        </p:scale>
        <p:origin x="941"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1892D-18A1-4CF3-9CB6-4FEF716EB593}"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FF69C-BD72-4B4D-8AE9-F56E01E01374}" type="slidenum">
              <a:rPr lang="en-US" smtClean="0"/>
              <a:t>‹#›</a:t>
            </a:fld>
            <a:endParaRPr lang="en-US"/>
          </a:p>
        </p:txBody>
      </p:sp>
    </p:spTree>
    <p:extLst>
      <p:ext uri="{BB962C8B-B14F-4D97-AF65-F5344CB8AC3E}">
        <p14:creationId xmlns:p14="http://schemas.microsoft.com/office/powerpoint/2010/main" val="1064928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7.svg"/><Relationship Id="rId7"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549256"/>
            <a:ext cx="5578125" cy="1978348"/>
          </a:xfrm>
          <a:custGeom>
            <a:avLst/>
            <a:gdLst/>
            <a:ahLst/>
            <a:cxnLst/>
            <a:rect l="l" t="t" r="r" b="b"/>
            <a:pathLst>
              <a:path w="5578125" h="1978348">
                <a:moveTo>
                  <a:pt x="0" y="0"/>
                </a:moveTo>
                <a:lnTo>
                  <a:pt x="5578125" y="0"/>
                </a:lnTo>
                <a:lnTo>
                  <a:pt x="5578125" y="1978348"/>
                </a:lnTo>
                <a:lnTo>
                  <a:pt x="0" y="1978348"/>
                </a:lnTo>
                <a:lnTo>
                  <a:pt x="0" y="0"/>
                </a:lnTo>
                <a:close/>
              </a:path>
            </a:pathLst>
          </a:custGeom>
          <a:blipFill>
            <a:blip r:embed="rId2"/>
            <a:stretch>
              <a:fillRect/>
            </a:stretch>
          </a:blipFill>
        </p:spPr>
        <p:txBody>
          <a:bodyPr/>
          <a:lstStyle/>
          <a:p>
            <a:endParaRPr lang="en-US"/>
          </a:p>
        </p:txBody>
      </p:sp>
      <p:sp>
        <p:nvSpPr>
          <p:cNvPr id="3" name="Freeform 3"/>
          <p:cNvSpPr/>
          <p:nvPr/>
        </p:nvSpPr>
        <p:spPr>
          <a:xfrm flipH="1" flipV="1">
            <a:off x="11911477" y="-252091"/>
            <a:ext cx="6868068" cy="6868068"/>
          </a:xfrm>
          <a:custGeom>
            <a:avLst/>
            <a:gdLst/>
            <a:ahLst/>
            <a:cxnLst/>
            <a:rect l="l" t="t" r="r" b="b"/>
            <a:pathLst>
              <a:path w="6868068" h="6868068">
                <a:moveTo>
                  <a:pt x="6868068" y="6868068"/>
                </a:moveTo>
                <a:lnTo>
                  <a:pt x="0" y="6868068"/>
                </a:lnTo>
                <a:lnTo>
                  <a:pt x="0" y="0"/>
                </a:lnTo>
                <a:lnTo>
                  <a:pt x="6868068" y="0"/>
                </a:lnTo>
                <a:lnTo>
                  <a:pt x="6868068" y="686806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1506529" flipH="1">
            <a:off x="12340526" y="433448"/>
            <a:ext cx="3143001" cy="4939884"/>
          </a:xfrm>
          <a:custGeom>
            <a:avLst/>
            <a:gdLst/>
            <a:ahLst/>
            <a:cxnLst/>
            <a:rect l="l" t="t" r="r" b="b"/>
            <a:pathLst>
              <a:path w="3143001" h="4939884">
                <a:moveTo>
                  <a:pt x="3143002" y="0"/>
                </a:moveTo>
                <a:lnTo>
                  <a:pt x="0" y="0"/>
                </a:lnTo>
                <a:lnTo>
                  <a:pt x="0" y="4939884"/>
                </a:lnTo>
                <a:lnTo>
                  <a:pt x="3143002" y="4939884"/>
                </a:lnTo>
                <a:lnTo>
                  <a:pt x="3143002"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1219200" y="37465"/>
            <a:ext cx="13912590" cy="8463855"/>
          </a:xfrm>
          <a:prstGeom prst="rect">
            <a:avLst/>
          </a:prstGeom>
        </p:spPr>
        <p:txBody>
          <a:bodyPr lIns="0" tIns="0" rIns="0" bIns="0" rtlCol="0" anchor="t">
            <a:spAutoFit/>
          </a:bodyPr>
          <a:lstStyle/>
          <a:p>
            <a:pPr algn="ctr">
              <a:lnSpc>
                <a:spcPts val="19048"/>
              </a:lnSpc>
            </a:pPr>
            <a:r>
              <a:rPr lang="en-US" sz="13605" b="1" dirty="0">
                <a:solidFill>
                  <a:srgbClr val="2A479E"/>
                </a:solidFill>
                <a:latin typeface="Calibri (MS) Bold"/>
                <a:ea typeface="Calibri (MS) Bold"/>
                <a:cs typeface="Calibri (MS) Bold"/>
                <a:sym typeface="Calibri (MS) Bold"/>
              </a:rPr>
              <a:t>Fun with </a:t>
            </a:r>
          </a:p>
          <a:p>
            <a:pPr algn="ctr">
              <a:lnSpc>
                <a:spcPts val="19048"/>
              </a:lnSpc>
            </a:pPr>
            <a:r>
              <a:rPr lang="en-US" sz="13605" b="1" dirty="0">
                <a:solidFill>
                  <a:srgbClr val="2A479E"/>
                </a:solidFill>
                <a:latin typeface="Calibri (MS) Bold"/>
                <a:ea typeface="Calibri (MS) Bold"/>
                <a:cs typeface="Calibri (MS) Bold"/>
                <a:sym typeface="Calibri (MS) Bold"/>
              </a:rPr>
              <a:t>R2T4’s </a:t>
            </a:r>
          </a:p>
          <a:p>
            <a:pPr algn="ctr">
              <a:lnSpc>
                <a:spcPts val="5599"/>
              </a:lnSpc>
            </a:pPr>
            <a:r>
              <a:rPr lang="en-US" sz="3999" b="1" dirty="0">
                <a:solidFill>
                  <a:srgbClr val="2A479E"/>
                </a:solidFill>
                <a:latin typeface="Eczar Semi-Bold"/>
                <a:ea typeface="Eczar Semi-Bold"/>
                <a:cs typeface="Eczar Semi-Bold"/>
                <a:sym typeface="Eczar Semi-Bold"/>
              </a:rPr>
              <a:t> Rachel Cavenaugh</a:t>
            </a:r>
          </a:p>
          <a:p>
            <a:pPr algn="ctr">
              <a:lnSpc>
                <a:spcPts val="5599"/>
              </a:lnSpc>
            </a:pPr>
            <a:r>
              <a:rPr lang="en-US" sz="3999" b="1" dirty="0">
                <a:solidFill>
                  <a:srgbClr val="2A479E"/>
                </a:solidFill>
                <a:latin typeface="Eczar Semi-Bold"/>
                <a:ea typeface="Eczar Semi-Bold"/>
                <a:cs typeface="Eczar Semi-Bold"/>
                <a:sym typeface="Eczar Semi-Bold"/>
              </a:rPr>
              <a:t>  Cape Fear Community College</a:t>
            </a:r>
          </a:p>
          <a:p>
            <a:pPr algn="ctr">
              <a:lnSpc>
                <a:spcPts val="5599"/>
              </a:lnSpc>
            </a:pPr>
            <a:r>
              <a:rPr lang="en-US" sz="3999" b="1" dirty="0">
                <a:solidFill>
                  <a:srgbClr val="2A479E"/>
                </a:solidFill>
                <a:latin typeface="Eczar Semi-Bold"/>
                <a:ea typeface="Eczar Semi-Bold"/>
                <a:cs typeface="Eczar Semi-Bold"/>
                <a:sym typeface="Eczar Semi-Bold"/>
              </a:rPr>
              <a:t>Melissa </a:t>
            </a:r>
            <a:r>
              <a:rPr lang="en-US" sz="3999" b="1" dirty="0" err="1">
                <a:solidFill>
                  <a:srgbClr val="2A479E"/>
                </a:solidFill>
                <a:latin typeface="Eczar Semi-Bold"/>
                <a:ea typeface="Eczar Semi-Bold"/>
                <a:cs typeface="Eczar Semi-Bold"/>
                <a:sym typeface="Eczar Semi-Bold"/>
              </a:rPr>
              <a:t>Baity</a:t>
            </a:r>
            <a:endParaRPr lang="en-US" sz="3999" b="1" dirty="0">
              <a:solidFill>
                <a:srgbClr val="2A479E"/>
              </a:solidFill>
              <a:latin typeface="Eczar Semi-Bold"/>
              <a:ea typeface="Eczar Semi-Bold"/>
              <a:cs typeface="Eczar Semi-Bold"/>
              <a:sym typeface="Eczar Semi-Bold"/>
            </a:endParaRPr>
          </a:p>
          <a:p>
            <a:pPr algn="ctr">
              <a:lnSpc>
                <a:spcPts val="5599"/>
              </a:lnSpc>
            </a:pPr>
            <a:r>
              <a:rPr lang="en-US" sz="3999" b="1" dirty="0">
                <a:solidFill>
                  <a:srgbClr val="2A479E"/>
                </a:solidFill>
                <a:latin typeface="Eczar Semi-Bold"/>
                <a:ea typeface="Eczar Semi-Bold"/>
                <a:cs typeface="Eczar Semi-Bold"/>
                <a:sym typeface="Eczar Semi-Bold"/>
              </a:rPr>
              <a:t>Vance-Granville Community College</a:t>
            </a:r>
          </a:p>
          <a:p>
            <a:pPr algn="ctr">
              <a:lnSpc>
                <a:spcPts val="5599"/>
              </a:lnSpc>
            </a:pPr>
            <a:r>
              <a:rPr lang="en-US" sz="3999" b="1" dirty="0">
                <a:solidFill>
                  <a:srgbClr val="2A479E"/>
                </a:solidFill>
                <a:latin typeface="Eczar Semi-Bold"/>
                <a:ea typeface="Eczar Semi-Bold"/>
                <a:cs typeface="Eczar Semi-Bold"/>
                <a:sym typeface="Eczar Semi-Bold"/>
              </a:rPr>
              <a:t>Date  November 6, 2024</a:t>
            </a:r>
          </a:p>
        </p:txBody>
      </p:sp>
      <p:grpSp>
        <p:nvGrpSpPr>
          <p:cNvPr id="6" name="Group 6"/>
          <p:cNvGrpSpPr/>
          <p:nvPr/>
        </p:nvGrpSpPr>
        <p:grpSpPr>
          <a:xfrm>
            <a:off x="2064067" y="9893618"/>
            <a:ext cx="111442" cy="108585"/>
            <a:chOff x="0" y="0"/>
            <a:chExt cx="148590" cy="144780"/>
          </a:xfrm>
        </p:grpSpPr>
        <p:sp>
          <p:nvSpPr>
            <p:cNvPr id="7" name="Freeform 7"/>
            <p:cNvSpPr/>
            <p:nvPr/>
          </p:nvSpPr>
          <p:spPr>
            <a:xfrm>
              <a:off x="46990" y="44450"/>
              <a:ext cx="49530" cy="52070"/>
            </a:xfrm>
            <a:custGeom>
              <a:avLst/>
              <a:gdLst/>
              <a:ahLst/>
              <a:cxnLst/>
              <a:rect l="l" t="t" r="r" b="b"/>
              <a:pathLst>
                <a:path w="49530" h="52070">
                  <a:moveTo>
                    <a:pt x="49530" y="17780"/>
                  </a:moveTo>
                  <a:cubicBezTo>
                    <a:pt x="27940" y="52070"/>
                    <a:pt x="7620" y="45720"/>
                    <a:pt x="3810" y="39370"/>
                  </a:cubicBezTo>
                  <a:cubicBezTo>
                    <a:pt x="0" y="31750"/>
                    <a:pt x="3810" y="11430"/>
                    <a:pt x="10160" y="6350"/>
                  </a:cubicBezTo>
                  <a:cubicBezTo>
                    <a:pt x="16510" y="0"/>
                    <a:pt x="43180" y="7620"/>
                    <a:pt x="43180" y="7620"/>
                  </a:cubicBezTo>
                </a:path>
              </a:pathLst>
            </a:custGeom>
            <a:solidFill>
              <a:srgbClr val="2A479E"/>
            </a:solidFill>
            <a:ln cap="sq">
              <a:noFill/>
              <a:prstDash val="solid"/>
              <a:miter/>
            </a:ln>
          </p:spPr>
          <p:txBody>
            <a:bodyPr/>
            <a:lstStyle/>
            <a:p>
              <a:endParaRPr lang="en-US"/>
            </a:p>
          </p:txBody>
        </p:sp>
      </p:grpSp>
      <p:sp>
        <p:nvSpPr>
          <p:cNvPr id="8" name="TextBox 8"/>
          <p:cNvSpPr txBox="1"/>
          <p:nvPr/>
        </p:nvSpPr>
        <p:spPr>
          <a:xfrm>
            <a:off x="0" y="9484360"/>
            <a:ext cx="9144000" cy="765175"/>
          </a:xfrm>
          <a:prstGeom prst="rect">
            <a:avLst/>
          </a:prstGeom>
        </p:spPr>
        <p:txBody>
          <a:bodyPr lIns="0" tIns="0" rIns="0" bIns="0" rtlCol="0" anchor="t">
            <a:spAutoFit/>
          </a:bodyPr>
          <a:lstStyle/>
          <a:p>
            <a:pPr algn="ctr">
              <a:lnSpc>
                <a:spcPts val="5599"/>
              </a:lnSpc>
              <a:spcBef>
                <a:spcPct val="0"/>
              </a:spcBef>
            </a:pPr>
            <a:r>
              <a:rPr lang="en-US" sz="3999" b="1">
                <a:solidFill>
                  <a:srgbClr val="2A479E"/>
                </a:solidFill>
                <a:latin typeface="Calibri (MS) Bold"/>
                <a:ea typeface="Calibri (MS) Bold"/>
                <a:cs typeface="Calibri (MS) Bold"/>
                <a:sym typeface="Calibri (MS) Bold"/>
              </a:rPr>
              <a:t>Fall 2024: Climbing Higher Together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26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689011-A869-4278-9187-A2F56037E999}"/>
              </a:ext>
            </a:extLst>
          </p:cNvPr>
          <p:cNvSpPr txBox="1"/>
          <p:nvPr/>
        </p:nvSpPr>
        <p:spPr>
          <a:xfrm>
            <a:off x="4114800" y="4076700"/>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608E6B5-3A63-470D-9BB6-DFA6C3676794}"/>
              </a:ext>
            </a:extLst>
          </p:cNvPr>
          <p:cNvSpPr txBox="1"/>
          <p:nvPr/>
        </p:nvSpPr>
        <p:spPr>
          <a:xfrm>
            <a:off x="12420600" y="3009900"/>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38B615B8-E821-4C9D-8FCA-D3C18C81E34D}"/>
              </a:ext>
            </a:extLst>
          </p:cNvPr>
          <p:cNvSpPr txBox="1"/>
          <p:nvPr/>
        </p:nvSpPr>
        <p:spPr>
          <a:xfrm>
            <a:off x="9525000" y="31623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12860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43654" y="8504272"/>
            <a:ext cx="5744346" cy="1782728"/>
          </a:xfrm>
          <a:custGeom>
            <a:avLst/>
            <a:gdLst/>
            <a:ahLst/>
            <a:cxnLst/>
            <a:rect l="l" t="t" r="r" b="b"/>
            <a:pathLst>
              <a:path w="5744346" h="1782728">
                <a:moveTo>
                  <a:pt x="0" y="0"/>
                </a:moveTo>
                <a:lnTo>
                  <a:pt x="5744346" y="0"/>
                </a:lnTo>
                <a:lnTo>
                  <a:pt x="5744346" y="1782728"/>
                </a:lnTo>
                <a:lnTo>
                  <a:pt x="0" y="1782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8885208"/>
            <a:ext cx="3952475" cy="1401792"/>
          </a:xfrm>
          <a:custGeom>
            <a:avLst/>
            <a:gdLst/>
            <a:ahLst/>
            <a:cxnLst/>
            <a:rect l="l" t="t" r="r" b="b"/>
            <a:pathLst>
              <a:path w="3952475" h="1401792">
                <a:moveTo>
                  <a:pt x="0" y="0"/>
                </a:moveTo>
                <a:lnTo>
                  <a:pt x="3952475" y="0"/>
                </a:lnTo>
                <a:lnTo>
                  <a:pt x="3952475" y="1401792"/>
                </a:lnTo>
                <a:lnTo>
                  <a:pt x="0" y="1401792"/>
                </a:lnTo>
                <a:lnTo>
                  <a:pt x="0" y="0"/>
                </a:lnTo>
                <a:close/>
              </a:path>
            </a:pathLst>
          </a:custGeom>
          <a:blipFill>
            <a:blip r:embed="rId4"/>
            <a:stretch>
              <a:fillRect/>
            </a:stretch>
          </a:blipFill>
        </p:spPr>
        <p:txBody>
          <a:bodyPr/>
          <a:lstStyle/>
          <a:p>
            <a:endParaRPr lang="en-US"/>
          </a:p>
        </p:txBody>
      </p:sp>
      <p:grpSp>
        <p:nvGrpSpPr>
          <p:cNvPr id="4" name="Group 4"/>
          <p:cNvGrpSpPr/>
          <p:nvPr/>
        </p:nvGrpSpPr>
        <p:grpSpPr>
          <a:xfrm>
            <a:off x="2122268" y="1231516"/>
            <a:ext cx="13730079" cy="7012690"/>
            <a:chOff x="0" y="0"/>
            <a:chExt cx="3616152" cy="1846964"/>
          </a:xfrm>
        </p:grpSpPr>
        <p:sp>
          <p:nvSpPr>
            <p:cNvPr id="5" name="Freeform 5"/>
            <p:cNvSpPr/>
            <p:nvPr/>
          </p:nvSpPr>
          <p:spPr>
            <a:xfrm>
              <a:off x="0" y="0"/>
              <a:ext cx="3616153" cy="1846964"/>
            </a:xfrm>
            <a:custGeom>
              <a:avLst/>
              <a:gdLst/>
              <a:ahLst/>
              <a:cxnLst/>
              <a:rect l="l" t="t" r="r" b="b"/>
              <a:pathLst>
                <a:path w="3616153" h="1846964">
                  <a:moveTo>
                    <a:pt x="28757" y="0"/>
                  </a:moveTo>
                  <a:lnTo>
                    <a:pt x="3587395" y="0"/>
                  </a:lnTo>
                  <a:cubicBezTo>
                    <a:pt x="3595022" y="0"/>
                    <a:pt x="3602337" y="3030"/>
                    <a:pt x="3607730" y="8423"/>
                  </a:cubicBezTo>
                  <a:cubicBezTo>
                    <a:pt x="3613123" y="13816"/>
                    <a:pt x="3616153" y="21130"/>
                    <a:pt x="3616153" y="28757"/>
                  </a:cubicBezTo>
                  <a:lnTo>
                    <a:pt x="3616153" y="1818206"/>
                  </a:lnTo>
                  <a:cubicBezTo>
                    <a:pt x="3616153" y="1825833"/>
                    <a:pt x="3613123" y="1833148"/>
                    <a:pt x="3607730" y="1838541"/>
                  </a:cubicBezTo>
                  <a:cubicBezTo>
                    <a:pt x="3602337" y="1843934"/>
                    <a:pt x="3595022" y="1846964"/>
                    <a:pt x="3587395" y="1846964"/>
                  </a:cubicBezTo>
                  <a:lnTo>
                    <a:pt x="28757" y="1846964"/>
                  </a:lnTo>
                  <a:cubicBezTo>
                    <a:pt x="21130" y="1846964"/>
                    <a:pt x="13816" y="1843934"/>
                    <a:pt x="8423" y="1838541"/>
                  </a:cubicBezTo>
                  <a:cubicBezTo>
                    <a:pt x="3030" y="1833148"/>
                    <a:pt x="0" y="1825833"/>
                    <a:pt x="0" y="1818206"/>
                  </a:cubicBezTo>
                  <a:lnTo>
                    <a:pt x="0" y="28757"/>
                  </a:lnTo>
                  <a:cubicBezTo>
                    <a:pt x="0" y="21130"/>
                    <a:pt x="3030" y="13816"/>
                    <a:pt x="8423" y="8423"/>
                  </a:cubicBezTo>
                  <a:cubicBezTo>
                    <a:pt x="13816" y="3030"/>
                    <a:pt x="21130" y="0"/>
                    <a:pt x="28757" y="0"/>
                  </a:cubicBezTo>
                  <a:close/>
                </a:path>
              </a:pathLst>
            </a:custGeom>
            <a:solidFill>
              <a:srgbClr val="B9C3DF"/>
            </a:solidFill>
          </p:spPr>
          <p:txBody>
            <a:bodyPr/>
            <a:lstStyle/>
            <a:p>
              <a:endParaRPr lang="en-US"/>
            </a:p>
          </p:txBody>
        </p:sp>
        <p:sp>
          <p:nvSpPr>
            <p:cNvPr id="6" name="TextBox 6"/>
            <p:cNvSpPr txBox="1"/>
            <p:nvPr/>
          </p:nvSpPr>
          <p:spPr>
            <a:xfrm>
              <a:off x="0" y="-47625"/>
              <a:ext cx="3616152" cy="1894589"/>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3187220" y="3356963"/>
            <a:ext cx="11600175" cy="2045092"/>
          </a:xfrm>
          <a:prstGeom prst="rect">
            <a:avLst/>
          </a:prstGeom>
        </p:spPr>
        <p:txBody>
          <a:bodyPr lIns="0" tIns="0" rIns="0" bIns="0" rtlCol="0" anchor="t">
            <a:spAutoFit/>
          </a:bodyPr>
          <a:lstStyle/>
          <a:p>
            <a:pPr algn="ctr">
              <a:lnSpc>
                <a:spcPts val="14853"/>
              </a:lnSpc>
              <a:spcBef>
                <a:spcPct val="0"/>
              </a:spcBef>
            </a:pPr>
            <a:r>
              <a:rPr lang="en-US" sz="10609" b="1">
                <a:solidFill>
                  <a:srgbClr val="302923"/>
                </a:solidFill>
                <a:latin typeface="Calibri (MS) Bold"/>
                <a:ea typeface="Calibri (MS) Bold"/>
                <a:cs typeface="Calibri (MS) Bold"/>
                <a:sym typeface="Calibri (MS) Bold"/>
              </a:rPr>
              <a:t>Questions?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43654" y="8504272"/>
            <a:ext cx="5744346" cy="1782728"/>
          </a:xfrm>
          <a:custGeom>
            <a:avLst/>
            <a:gdLst/>
            <a:ahLst/>
            <a:cxnLst/>
            <a:rect l="l" t="t" r="r" b="b"/>
            <a:pathLst>
              <a:path w="5744346" h="1782728">
                <a:moveTo>
                  <a:pt x="0" y="0"/>
                </a:moveTo>
                <a:lnTo>
                  <a:pt x="5744346" y="0"/>
                </a:lnTo>
                <a:lnTo>
                  <a:pt x="5744346" y="1782728"/>
                </a:lnTo>
                <a:lnTo>
                  <a:pt x="0" y="1782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8885208"/>
            <a:ext cx="3952475" cy="1401792"/>
          </a:xfrm>
          <a:custGeom>
            <a:avLst/>
            <a:gdLst/>
            <a:ahLst/>
            <a:cxnLst/>
            <a:rect l="l" t="t" r="r" b="b"/>
            <a:pathLst>
              <a:path w="3952475" h="1401792">
                <a:moveTo>
                  <a:pt x="0" y="0"/>
                </a:moveTo>
                <a:lnTo>
                  <a:pt x="3952475" y="0"/>
                </a:lnTo>
                <a:lnTo>
                  <a:pt x="3952475" y="1401792"/>
                </a:lnTo>
                <a:lnTo>
                  <a:pt x="0" y="1401792"/>
                </a:lnTo>
                <a:lnTo>
                  <a:pt x="0" y="0"/>
                </a:lnTo>
                <a:close/>
              </a:path>
            </a:pathLst>
          </a:custGeom>
          <a:blipFill>
            <a:blip r:embed="rId4"/>
            <a:stretch>
              <a:fillRect/>
            </a:stretch>
          </a:blipFill>
        </p:spPr>
        <p:txBody>
          <a:bodyPr/>
          <a:lstStyle/>
          <a:p>
            <a:endParaRPr lang="en-US"/>
          </a:p>
        </p:txBody>
      </p:sp>
      <p:sp>
        <p:nvSpPr>
          <p:cNvPr id="8" name="TextBox 7"/>
          <p:cNvSpPr txBox="1"/>
          <p:nvPr/>
        </p:nvSpPr>
        <p:spPr>
          <a:xfrm>
            <a:off x="1752600" y="647700"/>
            <a:ext cx="15544800" cy="1169551"/>
          </a:xfrm>
          <a:prstGeom prst="rect">
            <a:avLst/>
          </a:prstGeom>
          <a:noFill/>
        </p:spPr>
        <p:txBody>
          <a:bodyPr wrap="square" rtlCol="0">
            <a:spAutoFit/>
          </a:bodyPr>
          <a:lstStyle/>
          <a:p>
            <a:r>
              <a:rPr lang="en-US" sz="7000" b="1"/>
              <a:t>NCASFAA Thanks our Platinum Sponsors</a:t>
            </a:r>
            <a:endParaRPr lang="en-US" sz="7000" b="1"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2803071"/>
            <a:ext cx="5835293" cy="32766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6400" y="2877598"/>
            <a:ext cx="7785463" cy="3203162"/>
          </a:xfrm>
          <a:prstGeom prst="rect">
            <a:avLst/>
          </a:prstGeom>
        </p:spPr>
      </p:pic>
    </p:spTree>
    <p:extLst>
      <p:ext uri="{BB962C8B-B14F-4D97-AF65-F5344CB8AC3E}">
        <p14:creationId xmlns:p14="http://schemas.microsoft.com/office/powerpoint/2010/main" val="3784544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43654" y="8504272"/>
            <a:ext cx="5744346" cy="1782728"/>
          </a:xfrm>
          <a:custGeom>
            <a:avLst/>
            <a:gdLst/>
            <a:ahLst/>
            <a:cxnLst/>
            <a:rect l="l" t="t" r="r" b="b"/>
            <a:pathLst>
              <a:path w="5744346" h="1782728">
                <a:moveTo>
                  <a:pt x="0" y="0"/>
                </a:moveTo>
                <a:lnTo>
                  <a:pt x="5744346" y="0"/>
                </a:lnTo>
                <a:lnTo>
                  <a:pt x="5744346" y="1782728"/>
                </a:lnTo>
                <a:lnTo>
                  <a:pt x="0" y="1782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8885208"/>
            <a:ext cx="3952475" cy="1401792"/>
          </a:xfrm>
          <a:custGeom>
            <a:avLst/>
            <a:gdLst/>
            <a:ahLst/>
            <a:cxnLst/>
            <a:rect l="l" t="t" r="r" b="b"/>
            <a:pathLst>
              <a:path w="3952475" h="1401792">
                <a:moveTo>
                  <a:pt x="0" y="0"/>
                </a:moveTo>
                <a:lnTo>
                  <a:pt x="3952475" y="0"/>
                </a:lnTo>
                <a:lnTo>
                  <a:pt x="3952475" y="1401792"/>
                </a:lnTo>
                <a:lnTo>
                  <a:pt x="0" y="1401792"/>
                </a:lnTo>
                <a:lnTo>
                  <a:pt x="0" y="0"/>
                </a:lnTo>
                <a:close/>
              </a:path>
            </a:pathLst>
          </a:custGeom>
          <a:blipFill>
            <a:blip r:embed="rId4"/>
            <a:stretch>
              <a:fillRect/>
            </a:stretch>
          </a:blipFill>
        </p:spPr>
        <p:txBody>
          <a:bodyPr/>
          <a:lstStyle/>
          <a:p>
            <a:endParaRPr lang="en-US"/>
          </a:p>
        </p:txBody>
      </p:sp>
      <p:sp>
        <p:nvSpPr>
          <p:cNvPr id="8" name="TextBox 7"/>
          <p:cNvSpPr txBox="1"/>
          <p:nvPr/>
        </p:nvSpPr>
        <p:spPr>
          <a:xfrm>
            <a:off x="1752600" y="647700"/>
            <a:ext cx="15544800" cy="1169551"/>
          </a:xfrm>
          <a:prstGeom prst="rect">
            <a:avLst/>
          </a:prstGeom>
          <a:noFill/>
        </p:spPr>
        <p:txBody>
          <a:bodyPr wrap="square" rtlCol="0">
            <a:spAutoFit/>
          </a:bodyPr>
          <a:lstStyle/>
          <a:p>
            <a:pPr algn="ctr"/>
            <a:r>
              <a:rPr lang="en-US" sz="7000" b="1" dirty="0"/>
              <a:t>NCASFAA Thanks our Gold Sponsors</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8820" y="2476500"/>
            <a:ext cx="5939200" cy="150571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4149" y="4076700"/>
            <a:ext cx="6841067" cy="384810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72600" y="2519934"/>
            <a:ext cx="7661758" cy="1418844"/>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58505" y="6591300"/>
            <a:ext cx="2402041" cy="3493878"/>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35622" y="4381500"/>
            <a:ext cx="5722759" cy="2763774"/>
          </a:xfrm>
          <a:prstGeom prst="rect">
            <a:avLst/>
          </a:prstGeom>
        </p:spPr>
      </p:pic>
    </p:spTree>
    <p:extLst>
      <p:ext uri="{BB962C8B-B14F-4D97-AF65-F5344CB8AC3E}">
        <p14:creationId xmlns:p14="http://schemas.microsoft.com/office/powerpoint/2010/main" val="1933291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14299"/>
            <a:ext cx="7871179" cy="10515600"/>
          </a:xfrm>
          <a:custGeom>
            <a:avLst/>
            <a:gdLst/>
            <a:ahLst/>
            <a:cxnLst/>
            <a:rect l="l" t="t" r="r" b="b"/>
            <a:pathLst>
              <a:path w="8079689" h="12127113">
                <a:moveTo>
                  <a:pt x="0" y="0"/>
                </a:moveTo>
                <a:lnTo>
                  <a:pt x="8079690" y="0"/>
                </a:lnTo>
                <a:lnTo>
                  <a:pt x="8079690" y="12127113"/>
                </a:lnTo>
                <a:lnTo>
                  <a:pt x="0" y="121271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005567" y="5313755"/>
            <a:ext cx="6255847" cy="1470025"/>
          </a:xfrm>
          <a:prstGeom prst="rect">
            <a:avLst/>
          </a:prstGeom>
        </p:spPr>
        <p:txBody>
          <a:bodyPr lIns="0" tIns="0" rIns="0" bIns="0" rtlCol="0" anchor="t">
            <a:spAutoFit/>
          </a:bodyPr>
          <a:lstStyle/>
          <a:p>
            <a:pPr algn="ctr">
              <a:lnSpc>
                <a:spcPts val="5599"/>
              </a:lnSpc>
            </a:pPr>
            <a:r>
              <a:rPr lang="en-US" sz="3999" b="1">
                <a:solidFill>
                  <a:srgbClr val="FFFFFF"/>
                </a:solidFill>
                <a:latin typeface="Calibri (MS) Bold"/>
                <a:ea typeface="Calibri (MS) Bold"/>
                <a:cs typeface="Calibri (MS) Bold"/>
                <a:sym typeface="Calibri (MS) Bold"/>
              </a:rPr>
              <a:t>Fall 2024: Climbing </a:t>
            </a:r>
          </a:p>
          <a:p>
            <a:pPr algn="ctr">
              <a:lnSpc>
                <a:spcPts val="5599"/>
              </a:lnSpc>
              <a:spcBef>
                <a:spcPct val="0"/>
              </a:spcBef>
            </a:pPr>
            <a:r>
              <a:rPr lang="en-US" sz="3999" b="1">
                <a:solidFill>
                  <a:srgbClr val="FFFFFF"/>
                </a:solidFill>
                <a:latin typeface="Calibri (MS) Bold"/>
                <a:ea typeface="Calibri (MS) Bold"/>
                <a:cs typeface="Calibri (MS) Bold"/>
                <a:sym typeface="Calibri (MS) Bold"/>
              </a:rPr>
              <a:t>Higher Together</a:t>
            </a:r>
          </a:p>
        </p:txBody>
      </p:sp>
      <p:sp>
        <p:nvSpPr>
          <p:cNvPr id="4" name="Freeform 4"/>
          <p:cNvSpPr/>
          <p:nvPr/>
        </p:nvSpPr>
        <p:spPr>
          <a:xfrm>
            <a:off x="705309" y="2818300"/>
            <a:ext cx="6556105" cy="2325200"/>
          </a:xfrm>
          <a:custGeom>
            <a:avLst/>
            <a:gdLst/>
            <a:ahLst/>
            <a:cxnLst/>
            <a:rect l="l" t="t" r="r" b="b"/>
            <a:pathLst>
              <a:path w="6556105" h="2325200">
                <a:moveTo>
                  <a:pt x="0" y="0"/>
                </a:moveTo>
                <a:lnTo>
                  <a:pt x="6556105" y="0"/>
                </a:lnTo>
                <a:lnTo>
                  <a:pt x="6556105" y="2325200"/>
                </a:lnTo>
                <a:lnTo>
                  <a:pt x="0" y="2325200"/>
                </a:lnTo>
                <a:lnTo>
                  <a:pt x="0" y="0"/>
                </a:lnTo>
                <a:close/>
              </a:path>
            </a:pathLst>
          </a:custGeom>
          <a:blipFill>
            <a:blip r:embed="rId4"/>
            <a:stretch>
              <a:fillRect/>
            </a:stretch>
          </a:blipFill>
          <a:ln cap="sq">
            <a:noFill/>
            <a:prstDash val="solid"/>
            <a:miter/>
          </a:ln>
        </p:spPr>
        <p:txBody>
          <a:bodyPr/>
          <a:lstStyle/>
          <a:p>
            <a:endParaRPr lang="en-US"/>
          </a:p>
        </p:txBody>
      </p:sp>
      <p:sp>
        <p:nvSpPr>
          <p:cNvPr id="5" name="TextBox 5"/>
          <p:cNvSpPr txBox="1"/>
          <p:nvPr/>
        </p:nvSpPr>
        <p:spPr>
          <a:xfrm>
            <a:off x="10326260" y="4679950"/>
            <a:ext cx="5358854" cy="765175"/>
          </a:xfrm>
          <a:prstGeom prst="rect">
            <a:avLst/>
          </a:prstGeom>
        </p:spPr>
        <p:txBody>
          <a:bodyPr lIns="0" tIns="0" rIns="0" bIns="0" rtlCol="0" anchor="t">
            <a:spAutoFit/>
          </a:bodyPr>
          <a:lstStyle/>
          <a:p>
            <a:pPr algn="ctr">
              <a:lnSpc>
                <a:spcPts val="5599"/>
              </a:lnSpc>
              <a:spcBef>
                <a:spcPct val="0"/>
              </a:spcBef>
            </a:pPr>
            <a:r>
              <a:rPr lang="en-US" sz="3999" b="1">
                <a:solidFill>
                  <a:srgbClr val="000000"/>
                </a:solidFill>
                <a:latin typeface="Calibri (MS) Bold"/>
                <a:ea typeface="Calibri (MS) Bold"/>
                <a:cs typeface="Calibri (MS) Bold"/>
                <a:sym typeface="Calibri (MS) Bold"/>
              </a:rPr>
              <a:t>Thank you for attending!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43654" y="8504272"/>
            <a:ext cx="5744346" cy="1782728"/>
          </a:xfrm>
          <a:custGeom>
            <a:avLst/>
            <a:gdLst/>
            <a:ahLst/>
            <a:cxnLst/>
            <a:rect l="l" t="t" r="r" b="b"/>
            <a:pathLst>
              <a:path w="5744346" h="1782728">
                <a:moveTo>
                  <a:pt x="0" y="0"/>
                </a:moveTo>
                <a:lnTo>
                  <a:pt x="5744346" y="0"/>
                </a:lnTo>
                <a:lnTo>
                  <a:pt x="5744346" y="1782728"/>
                </a:lnTo>
                <a:lnTo>
                  <a:pt x="0" y="1782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8885208"/>
            <a:ext cx="3952475" cy="1401792"/>
          </a:xfrm>
          <a:custGeom>
            <a:avLst/>
            <a:gdLst/>
            <a:ahLst/>
            <a:cxnLst/>
            <a:rect l="l" t="t" r="r" b="b"/>
            <a:pathLst>
              <a:path w="3952475" h="1401792">
                <a:moveTo>
                  <a:pt x="0" y="0"/>
                </a:moveTo>
                <a:lnTo>
                  <a:pt x="3952475" y="0"/>
                </a:lnTo>
                <a:lnTo>
                  <a:pt x="3952475" y="1401792"/>
                </a:lnTo>
                <a:lnTo>
                  <a:pt x="0" y="1401792"/>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554765" y="476250"/>
            <a:ext cx="15092502" cy="2323585"/>
          </a:xfrm>
          <a:prstGeom prst="rect">
            <a:avLst/>
          </a:prstGeom>
        </p:spPr>
        <p:txBody>
          <a:bodyPr lIns="0" tIns="0" rIns="0" bIns="0" rtlCol="0" anchor="t">
            <a:spAutoFit/>
          </a:bodyPr>
          <a:lstStyle/>
          <a:p>
            <a:pPr algn="ctr">
              <a:lnSpc>
                <a:spcPts val="19325"/>
              </a:lnSpc>
              <a:spcBef>
                <a:spcPct val="0"/>
              </a:spcBef>
            </a:pPr>
            <a:r>
              <a:rPr lang="en-US" sz="13803" b="1" dirty="0">
                <a:solidFill>
                  <a:srgbClr val="000000"/>
                </a:solidFill>
                <a:latin typeface="Calibri (MS) Bold"/>
                <a:ea typeface="Calibri (MS) Bold"/>
                <a:cs typeface="Calibri (MS) Bold"/>
                <a:sym typeface="Calibri (MS) Bold"/>
              </a:rPr>
              <a:t>Key Concepts</a:t>
            </a:r>
          </a:p>
        </p:txBody>
      </p:sp>
      <p:pic>
        <p:nvPicPr>
          <p:cNvPr id="17" name="Picture 16">
            <a:extLst>
              <a:ext uri="{FF2B5EF4-FFF2-40B4-BE49-F238E27FC236}">
                <a16:creationId xmlns:a16="http://schemas.microsoft.com/office/drawing/2014/main" id="{3B49CD2D-B4A9-4ABE-B013-0DA9D7E36F39}"/>
              </a:ext>
            </a:extLst>
          </p:cNvPr>
          <p:cNvPicPr>
            <a:picLocks noChangeAspect="1"/>
          </p:cNvPicPr>
          <p:nvPr/>
        </p:nvPicPr>
        <p:blipFill>
          <a:blip r:embed="rId5"/>
          <a:stretch>
            <a:fillRect/>
          </a:stretch>
        </p:blipFill>
        <p:spPr>
          <a:xfrm>
            <a:off x="3543300" y="2799834"/>
            <a:ext cx="11201400" cy="57044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43654" y="8504272"/>
            <a:ext cx="5744346" cy="1782728"/>
          </a:xfrm>
          <a:custGeom>
            <a:avLst/>
            <a:gdLst/>
            <a:ahLst/>
            <a:cxnLst/>
            <a:rect l="l" t="t" r="r" b="b"/>
            <a:pathLst>
              <a:path w="5744346" h="1782728">
                <a:moveTo>
                  <a:pt x="0" y="0"/>
                </a:moveTo>
                <a:lnTo>
                  <a:pt x="5744346" y="0"/>
                </a:lnTo>
                <a:lnTo>
                  <a:pt x="5744346" y="1782728"/>
                </a:lnTo>
                <a:lnTo>
                  <a:pt x="0" y="1782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8885208"/>
            <a:ext cx="3952475" cy="1401792"/>
          </a:xfrm>
          <a:custGeom>
            <a:avLst/>
            <a:gdLst/>
            <a:ahLst/>
            <a:cxnLst/>
            <a:rect l="l" t="t" r="r" b="b"/>
            <a:pathLst>
              <a:path w="3952475" h="1401792">
                <a:moveTo>
                  <a:pt x="0" y="0"/>
                </a:moveTo>
                <a:lnTo>
                  <a:pt x="3952475" y="0"/>
                </a:lnTo>
                <a:lnTo>
                  <a:pt x="3952475" y="1401792"/>
                </a:lnTo>
                <a:lnTo>
                  <a:pt x="0" y="1401792"/>
                </a:lnTo>
                <a:lnTo>
                  <a:pt x="0" y="0"/>
                </a:lnTo>
                <a:close/>
              </a:path>
            </a:pathLst>
          </a:custGeom>
          <a:blipFill>
            <a:blip r:embed="rId4"/>
            <a:stretch>
              <a:fillRect/>
            </a:stretch>
          </a:blipFill>
        </p:spPr>
        <p:txBody>
          <a:bodyPr/>
          <a:lstStyle/>
          <a:p>
            <a:endParaRPr lang="en-US"/>
          </a:p>
        </p:txBody>
      </p:sp>
      <p:sp>
        <p:nvSpPr>
          <p:cNvPr id="5" name="Rectangle 4">
            <a:extLst>
              <a:ext uri="{FF2B5EF4-FFF2-40B4-BE49-F238E27FC236}">
                <a16:creationId xmlns:a16="http://schemas.microsoft.com/office/drawing/2014/main" id="{18B08F49-4212-448E-9A7B-8DCE87A3C19C}"/>
              </a:ext>
            </a:extLst>
          </p:cNvPr>
          <p:cNvSpPr/>
          <p:nvPr/>
        </p:nvSpPr>
        <p:spPr>
          <a:xfrm>
            <a:off x="1600200" y="1373237"/>
            <a:ext cx="13487400" cy="5509200"/>
          </a:xfrm>
          <a:prstGeom prst="rect">
            <a:avLst/>
          </a:prstGeom>
        </p:spPr>
        <p:txBody>
          <a:bodyPr wrap="square">
            <a:spAutoFit/>
          </a:bodyPr>
          <a:lstStyle/>
          <a:p>
            <a:pPr lvl="0"/>
            <a:r>
              <a:rPr lang="en-US" sz="4400" dirty="0">
                <a:solidFill>
                  <a:prstClr val="black"/>
                </a:solidFill>
              </a:rPr>
              <a:t>Earned Aid is disbursed or undisbursed federal funds that the student may keep</a:t>
            </a:r>
          </a:p>
          <a:p>
            <a:pPr lvl="0"/>
            <a:endParaRPr lang="en-US" sz="4400" dirty="0">
              <a:solidFill>
                <a:prstClr val="black"/>
              </a:solidFill>
            </a:endParaRPr>
          </a:p>
          <a:p>
            <a:pPr lvl="0"/>
            <a:r>
              <a:rPr lang="en-US" sz="4400" dirty="0">
                <a:solidFill>
                  <a:prstClr val="black"/>
                </a:solidFill>
              </a:rPr>
              <a:t>Post-Withdrawal Aid are undisbursed federal funds the student has earned and could receive</a:t>
            </a:r>
          </a:p>
          <a:p>
            <a:pPr lvl="0"/>
            <a:endParaRPr lang="en-US" sz="4400" dirty="0">
              <a:solidFill>
                <a:prstClr val="black"/>
              </a:solidFill>
            </a:endParaRPr>
          </a:p>
          <a:p>
            <a:pPr lvl="0"/>
            <a:r>
              <a:rPr lang="en-US" sz="4400" dirty="0">
                <a:solidFill>
                  <a:prstClr val="black"/>
                </a:solidFill>
              </a:rPr>
              <a:t>Unearned aid are disbursed federal funds that the student does not qualify to keep</a:t>
            </a:r>
          </a:p>
        </p:txBody>
      </p:sp>
    </p:spTree>
    <p:extLst>
      <p:ext uri="{BB962C8B-B14F-4D97-AF65-F5344CB8AC3E}">
        <p14:creationId xmlns:p14="http://schemas.microsoft.com/office/powerpoint/2010/main" val="2696803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43654" y="8504272"/>
            <a:ext cx="5744346" cy="1782728"/>
          </a:xfrm>
          <a:custGeom>
            <a:avLst/>
            <a:gdLst/>
            <a:ahLst/>
            <a:cxnLst/>
            <a:rect l="l" t="t" r="r" b="b"/>
            <a:pathLst>
              <a:path w="5744346" h="1782728">
                <a:moveTo>
                  <a:pt x="0" y="0"/>
                </a:moveTo>
                <a:lnTo>
                  <a:pt x="5744346" y="0"/>
                </a:lnTo>
                <a:lnTo>
                  <a:pt x="5744346" y="1782728"/>
                </a:lnTo>
                <a:lnTo>
                  <a:pt x="0" y="1782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8885208"/>
            <a:ext cx="3952475" cy="1401792"/>
          </a:xfrm>
          <a:custGeom>
            <a:avLst/>
            <a:gdLst/>
            <a:ahLst/>
            <a:cxnLst/>
            <a:rect l="l" t="t" r="r" b="b"/>
            <a:pathLst>
              <a:path w="3952475" h="1401792">
                <a:moveTo>
                  <a:pt x="0" y="0"/>
                </a:moveTo>
                <a:lnTo>
                  <a:pt x="3952475" y="0"/>
                </a:lnTo>
                <a:lnTo>
                  <a:pt x="3952475" y="1401792"/>
                </a:lnTo>
                <a:lnTo>
                  <a:pt x="0" y="1401792"/>
                </a:lnTo>
                <a:lnTo>
                  <a:pt x="0" y="0"/>
                </a:lnTo>
                <a:close/>
              </a:path>
            </a:pathLst>
          </a:custGeom>
          <a:blipFill>
            <a:blip r:embed="rId4"/>
            <a:stretch>
              <a:fillRect/>
            </a:stretch>
          </a:blipFill>
        </p:spPr>
        <p:txBody>
          <a:bodyPr/>
          <a:lstStyle/>
          <a:p>
            <a:endParaRPr lang="en-US"/>
          </a:p>
        </p:txBody>
      </p:sp>
      <p:grpSp>
        <p:nvGrpSpPr>
          <p:cNvPr id="4" name="Group 4"/>
          <p:cNvGrpSpPr/>
          <p:nvPr/>
        </p:nvGrpSpPr>
        <p:grpSpPr>
          <a:xfrm>
            <a:off x="2122268" y="1231516"/>
            <a:ext cx="13730079" cy="7012690"/>
            <a:chOff x="0" y="0"/>
            <a:chExt cx="3616152" cy="1846964"/>
          </a:xfrm>
        </p:grpSpPr>
        <p:sp>
          <p:nvSpPr>
            <p:cNvPr id="5" name="Freeform 5"/>
            <p:cNvSpPr/>
            <p:nvPr/>
          </p:nvSpPr>
          <p:spPr>
            <a:xfrm>
              <a:off x="0" y="0"/>
              <a:ext cx="3616153" cy="1846964"/>
            </a:xfrm>
            <a:custGeom>
              <a:avLst/>
              <a:gdLst/>
              <a:ahLst/>
              <a:cxnLst/>
              <a:rect l="l" t="t" r="r" b="b"/>
              <a:pathLst>
                <a:path w="3616153" h="1846964">
                  <a:moveTo>
                    <a:pt x="28757" y="0"/>
                  </a:moveTo>
                  <a:lnTo>
                    <a:pt x="3587395" y="0"/>
                  </a:lnTo>
                  <a:cubicBezTo>
                    <a:pt x="3595022" y="0"/>
                    <a:pt x="3602337" y="3030"/>
                    <a:pt x="3607730" y="8423"/>
                  </a:cubicBezTo>
                  <a:cubicBezTo>
                    <a:pt x="3613123" y="13816"/>
                    <a:pt x="3616153" y="21130"/>
                    <a:pt x="3616153" y="28757"/>
                  </a:cubicBezTo>
                  <a:lnTo>
                    <a:pt x="3616153" y="1818206"/>
                  </a:lnTo>
                  <a:cubicBezTo>
                    <a:pt x="3616153" y="1825833"/>
                    <a:pt x="3613123" y="1833148"/>
                    <a:pt x="3607730" y="1838541"/>
                  </a:cubicBezTo>
                  <a:cubicBezTo>
                    <a:pt x="3602337" y="1843934"/>
                    <a:pt x="3595022" y="1846964"/>
                    <a:pt x="3587395" y="1846964"/>
                  </a:cubicBezTo>
                  <a:lnTo>
                    <a:pt x="28757" y="1846964"/>
                  </a:lnTo>
                  <a:cubicBezTo>
                    <a:pt x="21130" y="1846964"/>
                    <a:pt x="13816" y="1843934"/>
                    <a:pt x="8423" y="1838541"/>
                  </a:cubicBezTo>
                  <a:cubicBezTo>
                    <a:pt x="3030" y="1833148"/>
                    <a:pt x="0" y="1825833"/>
                    <a:pt x="0" y="1818206"/>
                  </a:cubicBezTo>
                  <a:lnTo>
                    <a:pt x="0" y="28757"/>
                  </a:lnTo>
                  <a:cubicBezTo>
                    <a:pt x="0" y="21130"/>
                    <a:pt x="3030" y="13816"/>
                    <a:pt x="8423" y="8423"/>
                  </a:cubicBezTo>
                  <a:cubicBezTo>
                    <a:pt x="13816" y="3030"/>
                    <a:pt x="21130" y="0"/>
                    <a:pt x="28757" y="0"/>
                  </a:cubicBezTo>
                  <a:close/>
                </a:path>
              </a:pathLst>
            </a:custGeom>
            <a:solidFill>
              <a:srgbClr val="B9C3DF"/>
            </a:solidFill>
          </p:spPr>
          <p:txBody>
            <a:bodyPr/>
            <a:lstStyle/>
            <a:p>
              <a:endParaRPr lang="en-US"/>
            </a:p>
          </p:txBody>
        </p:sp>
        <p:sp>
          <p:nvSpPr>
            <p:cNvPr id="6" name="TextBox 6"/>
            <p:cNvSpPr txBox="1"/>
            <p:nvPr/>
          </p:nvSpPr>
          <p:spPr>
            <a:xfrm>
              <a:off x="0" y="-47625"/>
              <a:ext cx="3616152" cy="1894589"/>
            </a:xfrm>
            <a:prstGeom prst="rect">
              <a:avLst/>
            </a:prstGeom>
          </p:spPr>
          <p:txBody>
            <a:bodyPr lIns="50800" tIns="50800" rIns="50800" bIns="50800" rtlCol="0" anchor="ctr"/>
            <a:lstStyle/>
            <a:p>
              <a:pPr algn="ctr">
                <a:lnSpc>
                  <a:spcPts val="2659"/>
                </a:lnSpc>
              </a:pPr>
              <a:endParaRPr/>
            </a:p>
          </p:txBody>
        </p:sp>
      </p:grpSp>
      <p:pic>
        <p:nvPicPr>
          <p:cNvPr id="9" name="Picture 8">
            <a:extLst>
              <a:ext uri="{FF2B5EF4-FFF2-40B4-BE49-F238E27FC236}">
                <a16:creationId xmlns:a16="http://schemas.microsoft.com/office/drawing/2014/main" id="{A0D01C38-B987-4009-8DC6-564AB8D9A4F4}"/>
              </a:ext>
            </a:extLst>
          </p:cNvPr>
          <p:cNvPicPr>
            <a:picLocks noChangeAspect="1"/>
          </p:cNvPicPr>
          <p:nvPr/>
        </p:nvPicPr>
        <p:blipFill>
          <a:blip r:embed="rId5"/>
          <a:stretch>
            <a:fillRect/>
          </a:stretch>
        </p:blipFill>
        <p:spPr>
          <a:xfrm>
            <a:off x="3419475" y="2643187"/>
            <a:ext cx="11449050" cy="50006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547480" y="8157265"/>
            <a:ext cx="4740520" cy="1769057"/>
          </a:xfrm>
          <a:custGeom>
            <a:avLst/>
            <a:gdLst/>
            <a:ahLst/>
            <a:cxnLst/>
            <a:rect l="l" t="t" r="r" b="b"/>
            <a:pathLst>
              <a:path w="4740520" h="1769057">
                <a:moveTo>
                  <a:pt x="0" y="0"/>
                </a:moveTo>
                <a:lnTo>
                  <a:pt x="4740520" y="0"/>
                </a:lnTo>
                <a:lnTo>
                  <a:pt x="4740520" y="1769057"/>
                </a:lnTo>
                <a:lnTo>
                  <a:pt x="0" y="17690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0"/>
            <a:ext cx="3952475" cy="1401792"/>
          </a:xfrm>
          <a:custGeom>
            <a:avLst/>
            <a:gdLst/>
            <a:ahLst/>
            <a:cxnLst/>
            <a:rect l="l" t="t" r="r" b="b"/>
            <a:pathLst>
              <a:path w="3952475" h="1401792">
                <a:moveTo>
                  <a:pt x="0" y="0"/>
                </a:moveTo>
                <a:lnTo>
                  <a:pt x="3952475" y="0"/>
                </a:lnTo>
                <a:lnTo>
                  <a:pt x="3952475" y="1401792"/>
                </a:lnTo>
                <a:lnTo>
                  <a:pt x="0" y="1401792"/>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11345211" y="9705144"/>
            <a:ext cx="6942789" cy="580083"/>
          </a:xfrm>
          <a:prstGeom prst="rect">
            <a:avLst/>
          </a:prstGeom>
        </p:spPr>
        <p:txBody>
          <a:bodyPr lIns="0" tIns="0" rIns="0" bIns="0" rtlCol="0" anchor="t">
            <a:spAutoFit/>
          </a:bodyPr>
          <a:lstStyle/>
          <a:p>
            <a:pPr algn="ctr">
              <a:lnSpc>
                <a:spcPts val="4251"/>
              </a:lnSpc>
              <a:spcBef>
                <a:spcPct val="0"/>
              </a:spcBef>
            </a:pPr>
            <a:r>
              <a:rPr lang="en-US" sz="3037" b="1">
                <a:solidFill>
                  <a:srgbClr val="2A479E"/>
                </a:solidFill>
                <a:latin typeface="Calibri (MS) Bold"/>
                <a:ea typeface="Calibri (MS) Bold"/>
                <a:cs typeface="Calibri (MS) Bold"/>
                <a:sym typeface="Calibri (MS) Bold"/>
              </a:rPr>
              <a:t>Fall 2024: Climbing Higher Together</a:t>
            </a:r>
          </a:p>
        </p:txBody>
      </p:sp>
      <p:sp>
        <p:nvSpPr>
          <p:cNvPr id="7" name="TextBox 6">
            <a:extLst>
              <a:ext uri="{FF2B5EF4-FFF2-40B4-BE49-F238E27FC236}">
                <a16:creationId xmlns:a16="http://schemas.microsoft.com/office/drawing/2014/main" id="{5CF5E2EA-C950-48B3-880B-22DA022DD155}"/>
              </a:ext>
            </a:extLst>
          </p:cNvPr>
          <p:cNvSpPr txBox="1"/>
          <p:nvPr/>
        </p:nvSpPr>
        <p:spPr>
          <a:xfrm>
            <a:off x="1528279" y="2324100"/>
            <a:ext cx="14377959" cy="6863417"/>
          </a:xfrm>
          <a:prstGeom prst="rect">
            <a:avLst/>
          </a:prstGeom>
          <a:noFill/>
        </p:spPr>
        <p:txBody>
          <a:bodyPr wrap="square" rtlCol="0">
            <a:spAutoFit/>
          </a:bodyPr>
          <a:lstStyle/>
          <a:p>
            <a:r>
              <a:rPr lang="en-US" sz="4400" dirty="0"/>
              <a:t>If a student does a partial withdraw and continues to do work in the class(es) they remain in an R2T4 is not needed</a:t>
            </a:r>
          </a:p>
          <a:p>
            <a:endParaRPr lang="en-US" sz="4400" dirty="0"/>
          </a:p>
          <a:p>
            <a:r>
              <a:rPr lang="en-US" sz="4400" dirty="0"/>
              <a:t>If the student was not eligible for federal funds and does a complete withdraw an R2T4 is not needed</a:t>
            </a:r>
          </a:p>
          <a:p>
            <a:endParaRPr lang="en-US" sz="4400" dirty="0"/>
          </a:p>
          <a:p>
            <a:r>
              <a:rPr lang="en-US" sz="4400" dirty="0"/>
              <a:t>If the student graduates an R2T4 is not needed</a:t>
            </a:r>
          </a:p>
          <a:p>
            <a:endParaRPr lang="en-US" sz="4400" dirty="0"/>
          </a:p>
          <a:p>
            <a:r>
              <a:rPr lang="en-US" sz="4400" dirty="0"/>
              <a:t>If a student passes away an R2T4 is needed.  The school returns the funds but the student does not return funds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547480" y="8157265"/>
            <a:ext cx="4740520" cy="1769057"/>
          </a:xfrm>
          <a:custGeom>
            <a:avLst/>
            <a:gdLst/>
            <a:ahLst/>
            <a:cxnLst/>
            <a:rect l="l" t="t" r="r" b="b"/>
            <a:pathLst>
              <a:path w="4740520" h="1769057">
                <a:moveTo>
                  <a:pt x="0" y="0"/>
                </a:moveTo>
                <a:lnTo>
                  <a:pt x="4740520" y="0"/>
                </a:lnTo>
                <a:lnTo>
                  <a:pt x="4740520" y="1769057"/>
                </a:lnTo>
                <a:lnTo>
                  <a:pt x="0" y="17690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0"/>
            <a:ext cx="3952475" cy="1401792"/>
          </a:xfrm>
          <a:custGeom>
            <a:avLst/>
            <a:gdLst/>
            <a:ahLst/>
            <a:cxnLst/>
            <a:rect l="l" t="t" r="r" b="b"/>
            <a:pathLst>
              <a:path w="3952475" h="1401792">
                <a:moveTo>
                  <a:pt x="0" y="0"/>
                </a:moveTo>
                <a:lnTo>
                  <a:pt x="3952475" y="0"/>
                </a:lnTo>
                <a:lnTo>
                  <a:pt x="3952475" y="1401792"/>
                </a:lnTo>
                <a:lnTo>
                  <a:pt x="0" y="1401792"/>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11345211" y="9705144"/>
            <a:ext cx="6942789" cy="580083"/>
          </a:xfrm>
          <a:prstGeom prst="rect">
            <a:avLst/>
          </a:prstGeom>
        </p:spPr>
        <p:txBody>
          <a:bodyPr lIns="0" tIns="0" rIns="0" bIns="0" rtlCol="0" anchor="t">
            <a:spAutoFit/>
          </a:bodyPr>
          <a:lstStyle/>
          <a:p>
            <a:pPr algn="ctr">
              <a:lnSpc>
                <a:spcPts val="4251"/>
              </a:lnSpc>
              <a:spcBef>
                <a:spcPct val="0"/>
              </a:spcBef>
            </a:pPr>
            <a:r>
              <a:rPr lang="en-US" sz="3037" b="1">
                <a:solidFill>
                  <a:srgbClr val="2A479E"/>
                </a:solidFill>
                <a:latin typeface="Calibri (MS) Bold"/>
                <a:ea typeface="Calibri (MS) Bold"/>
                <a:cs typeface="Calibri (MS) Bold"/>
                <a:sym typeface="Calibri (MS) Bold"/>
              </a:rPr>
              <a:t>Fall 2024: Climbing Higher Together</a:t>
            </a:r>
          </a:p>
        </p:txBody>
      </p:sp>
      <p:sp>
        <p:nvSpPr>
          <p:cNvPr id="7" name="TextBox 6">
            <a:extLst>
              <a:ext uri="{FF2B5EF4-FFF2-40B4-BE49-F238E27FC236}">
                <a16:creationId xmlns:a16="http://schemas.microsoft.com/office/drawing/2014/main" id="{5CF5E2EA-C950-48B3-880B-22DA022DD155}"/>
              </a:ext>
            </a:extLst>
          </p:cNvPr>
          <p:cNvSpPr txBox="1"/>
          <p:nvPr/>
        </p:nvSpPr>
        <p:spPr>
          <a:xfrm>
            <a:off x="1528279" y="2324100"/>
            <a:ext cx="14377959" cy="8217634"/>
          </a:xfrm>
          <a:prstGeom prst="rect">
            <a:avLst/>
          </a:prstGeom>
          <a:noFill/>
        </p:spPr>
        <p:txBody>
          <a:bodyPr wrap="square" rtlCol="0">
            <a:spAutoFit/>
          </a:bodyPr>
          <a:lstStyle/>
          <a:p>
            <a:r>
              <a:rPr lang="en-US" sz="4400"/>
              <a:t>If you are a non attendance taking school the date that you</a:t>
            </a:r>
          </a:p>
          <a:p>
            <a:r>
              <a:rPr lang="en-US" sz="4400"/>
              <a:t>use for the withdrawal is depending on whether it is an</a:t>
            </a:r>
          </a:p>
          <a:p>
            <a:r>
              <a:rPr lang="en-US" sz="4400"/>
              <a:t>Official Withdrawal or an unofficial withdrawal.</a:t>
            </a:r>
          </a:p>
          <a:p>
            <a:r>
              <a:rPr lang="en-US" sz="4400"/>
              <a:t>Official the student uses the withdrawal process for the</a:t>
            </a:r>
          </a:p>
          <a:p>
            <a:r>
              <a:rPr lang="en-US" sz="4400"/>
              <a:t> school so that is the date used</a:t>
            </a:r>
          </a:p>
          <a:p>
            <a:r>
              <a:rPr lang="en-US" sz="4400"/>
              <a:t>Unofficial is when the student does not complete a</a:t>
            </a:r>
          </a:p>
          <a:p>
            <a:r>
              <a:rPr lang="en-US" sz="4400"/>
              <a:t>withdrawal they just stop attending.  Schools have to have</a:t>
            </a:r>
          </a:p>
          <a:p>
            <a:r>
              <a:rPr lang="en-US" sz="4400"/>
              <a:t>a grade or a way of showing the difference between an earned</a:t>
            </a:r>
          </a:p>
          <a:p>
            <a:r>
              <a:rPr lang="en-US" sz="4400"/>
              <a:t>F versus an unearned (walk away F).  </a:t>
            </a:r>
          </a:p>
          <a:p>
            <a:r>
              <a:rPr lang="en-US" sz="4400"/>
              <a:t>Non attendance taking I use the midpoint of the term.</a:t>
            </a:r>
          </a:p>
          <a:p>
            <a:endParaRPr lang="en-US" sz="4400" dirty="0"/>
          </a:p>
        </p:txBody>
      </p:sp>
    </p:spTree>
    <p:extLst>
      <p:ext uri="{BB962C8B-B14F-4D97-AF65-F5344CB8AC3E}">
        <p14:creationId xmlns:p14="http://schemas.microsoft.com/office/powerpoint/2010/main" val="449422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547480" y="8157265"/>
            <a:ext cx="4740520" cy="1769057"/>
          </a:xfrm>
          <a:custGeom>
            <a:avLst/>
            <a:gdLst/>
            <a:ahLst/>
            <a:cxnLst/>
            <a:rect l="l" t="t" r="r" b="b"/>
            <a:pathLst>
              <a:path w="4740520" h="1769057">
                <a:moveTo>
                  <a:pt x="0" y="0"/>
                </a:moveTo>
                <a:lnTo>
                  <a:pt x="4740520" y="0"/>
                </a:lnTo>
                <a:lnTo>
                  <a:pt x="4740520" y="1769057"/>
                </a:lnTo>
                <a:lnTo>
                  <a:pt x="0" y="17690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0"/>
            <a:ext cx="3952475" cy="1401792"/>
          </a:xfrm>
          <a:custGeom>
            <a:avLst/>
            <a:gdLst/>
            <a:ahLst/>
            <a:cxnLst/>
            <a:rect l="l" t="t" r="r" b="b"/>
            <a:pathLst>
              <a:path w="3952475" h="1401792">
                <a:moveTo>
                  <a:pt x="0" y="0"/>
                </a:moveTo>
                <a:lnTo>
                  <a:pt x="3952475" y="0"/>
                </a:lnTo>
                <a:lnTo>
                  <a:pt x="3952475" y="1401792"/>
                </a:lnTo>
                <a:lnTo>
                  <a:pt x="0" y="1401792"/>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11345211" y="9705144"/>
            <a:ext cx="6942789" cy="580083"/>
          </a:xfrm>
          <a:prstGeom prst="rect">
            <a:avLst/>
          </a:prstGeom>
        </p:spPr>
        <p:txBody>
          <a:bodyPr lIns="0" tIns="0" rIns="0" bIns="0" rtlCol="0" anchor="t">
            <a:spAutoFit/>
          </a:bodyPr>
          <a:lstStyle/>
          <a:p>
            <a:pPr algn="ctr">
              <a:lnSpc>
                <a:spcPts val="4251"/>
              </a:lnSpc>
              <a:spcBef>
                <a:spcPct val="0"/>
              </a:spcBef>
            </a:pPr>
            <a:r>
              <a:rPr lang="en-US" sz="3037" b="1">
                <a:solidFill>
                  <a:srgbClr val="2A479E"/>
                </a:solidFill>
                <a:latin typeface="Calibri (MS) Bold"/>
                <a:ea typeface="Calibri (MS) Bold"/>
                <a:cs typeface="Calibri (MS) Bold"/>
                <a:sym typeface="Calibri (MS) Bold"/>
              </a:rPr>
              <a:t>Fall 2024: Climbing Higher Together</a:t>
            </a:r>
          </a:p>
        </p:txBody>
      </p:sp>
      <p:sp>
        <p:nvSpPr>
          <p:cNvPr id="6" name="Content Placeholder 5">
            <a:extLst>
              <a:ext uri="{FF2B5EF4-FFF2-40B4-BE49-F238E27FC236}">
                <a16:creationId xmlns:a16="http://schemas.microsoft.com/office/drawing/2014/main" id="{0BDD21F4-B49B-4B30-9092-4BEA5B8F2839}"/>
              </a:ext>
            </a:extLst>
          </p:cNvPr>
          <p:cNvSpPr>
            <a:spLocks noGrp="1"/>
          </p:cNvSpPr>
          <p:nvPr>
            <p:ph idx="1"/>
          </p:nvPr>
        </p:nvSpPr>
        <p:spPr>
          <a:xfrm>
            <a:off x="304800" y="936848"/>
            <a:ext cx="16002000" cy="8768295"/>
          </a:xfrm>
        </p:spPr>
        <p:txBody>
          <a:bodyPr>
            <a:normAutofit/>
          </a:bodyPr>
          <a:lstStyle/>
          <a:p>
            <a:pPr marL="0" indent="0" algn="ctr">
              <a:buNone/>
            </a:pPr>
            <a:r>
              <a:rPr lang="en-US" dirty="0"/>
              <a:t>Steps for R2T4 Calculation</a:t>
            </a:r>
          </a:p>
          <a:p>
            <a:r>
              <a:rPr lang="en-US" dirty="0"/>
              <a:t>Determine the Title IV aid disbursed and not disbursed</a:t>
            </a:r>
          </a:p>
          <a:p>
            <a:r>
              <a:rPr lang="en-US" dirty="0"/>
              <a:t>Figure the percentage of Title IV aid earned.  This is based on how much of the term was completed.  For credit hour programs it is the days attended divided by the days scheduled for the term.  Exclude scheduled breaks of at least 5 consecutive calendar days.  Clock hour programs is the scheduled hours divided by the hours in the period</a:t>
            </a:r>
          </a:p>
          <a:p>
            <a:r>
              <a:rPr lang="en-US" dirty="0"/>
              <a:t>Take the percentage and determine the amount of aid earned.  This is total aid times the percentage completed equals earned aid.  Total aid is disbursed aid plus aid that could have been disbursed.  Disbursed aid minus earned aid equals unearned aid</a:t>
            </a:r>
          </a:p>
          <a:p>
            <a:r>
              <a:rPr lang="en-US" dirty="0"/>
              <a:t>The school’s share to return is the total amount of unearned aid or the amount equal  to the charges times the percentage unearned whichever is less.</a:t>
            </a:r>
          </a:p>
          <a:p>
            <a:r>
              <a:rPr lang="en-US" dirty="0"/>
              <a:t>The student’s share is the difference between unearned aid they school’s share.</a:t>
            </a:r>
          </a:p>
          <a:p>
            <a:r>
              <a:rPr lang="en-US" dirty="0"/>
              <a:t>The order to return is Federal Loans (Unsubsidized, Subsidized PLUS) and then Grants (Pell then SEOG and TEACH)</a:t>
            </a:r>
          </a:p>
          <a:p>
            <a:r>
              <a:rPr lang="en-US" dirty="0"/>
              <a:t>The school has 45 days to return unearned funds</a:t>
            </a:r>
          </a:p>
          <a:p>
            <a:r>
              <a:rPr lang="en-US" dirty="0"/>
              <a:t>R2T4 Worksheets can be found in the FSA Handbook               </a:t>
            </a:r>
          </a:p>
        </p:txBody>
      </p:sp>
    </p:spTree>
    <p:extLst>
      <p:ext uri="{BB962C8B-B14F-4D97-AF65-F5344CB8AC3E}">
        <p14:creationId xmlns:p14="http://schemas.microsoft.com/office/powerpoint/2010/main" val="380403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547480" y="8157265"/>
            <a:ext cx="4740520" cy="1769057"/>
          </a:xfrm>
          <a:custGeom>
            <a:avLst/>
            <a:gdLst/>
            <a:ahLst/>
            <a:cxnLst/>
            <a:rect l="l" t="t" r="r" b="b"/>
            <a:pathLst>
              <a:path w="4740520" h="1769057">
                <a:moveTo>
                  <a:pt x="0" y="0"/>
                </a:moveTo>
                <a:lnTo>
                  <a:pt x="4740520" y="0"/>
                </a:lnTo>
                <a:lnTo>
                  <a:pt x="4740520" y="1769057"/>
                </a:lnTo>
                <a:lnTo>
                  <a:pt x="0" y="17690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0"/>
            <a:ext cx="3952475" cy="1401792"/>
          </a:xfrm>
          <a:custGeom>
            <a:avLst/>
            <a:gdLst/>
            <a:ahLst/>
            <a:cxnLst/>
            <a:rect l="l" t="t" r="r" b="b"/>
            <a:pathLst>
              <a:path w="3952475" h="1401792">
                <a:moveTo>
                  <a:pt x="0" y="0"/>
                </a:moveTo>
                <a:lnTo>
                  <a:pt x="3952475" y="0"/>
                </a:lnTo>
                <a:lnTo>
                  <a:pt x="3952475" y="1401792"/>
                </a:lnTo>
                <a:lnTo>
                  <a:pt x="0" y="1401792"/>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11345211" y="9705144"/>
            <a:ext cx="6942789" cy="580083"/>
          </a:xfrm>
          <a:prstGeom prst="rect">
            <a:avLst/>
          </a:prstGeom>
        </p:spPr>
        <p:txBody>
          <a:bodyPr lIns="0" tIns="0" rIns="0" bIns="0" rtlCol="0" anchor="t">
            <a:spAutoFit/>
          </a:bodyPr>
          <a:lstStyle/>
          <a:p>
            <a:pPr algn="ctr">
              <a:lnSpc>
                <a:spcPts val="4251"/>
              </a:lnSpc>
              <a:spcBef>
                <a:spcPct val="0"/>
              </a:spcBef>
            </a:pPr>
            <a:r>
              <a:rPr lang="en-US" sz="3037" b="1">
                <a:solidFill>
                  <a:srgbClr val="2A479E"/>
                </a:solidFill>
                <a:latin typeface="Calibri (MS) Bold"/>
                <a:ea typeface="Calibri (MS) Bold"/>
                <a:cs typeface="Calibri (MS) Bold"/>
                <a:sym typeface="Calibri (MS) Bold"/>
              </a:rPr>
              <a:t>Fall 2024: Climbing Higher Together</a:t>
            </a:r>
          </a:p>
        </p:txBody>
      </p:sp>
      <p:sp>
        <p:nvSpPr>
          <p:cNvPr id="7" name="TextBox 6">
            <a:extLst>
              <a:ext uri="{FF2B5EF4-FFF2-40B4-BE49-F238E27FC236}">
                <a16:creationId xmlns:a16="http://schemas.microsoft.com/office/drawing/2014/main" id="{5CF5E2EA-C950-48B3-880B-22DA022DD155}"/>
              </a:ext>
            </a:extLst>
          </p:cNvPr>
          <p:cNvSpPr txBox="1"/>
          <p:nvPr/>
        </p:nvSpPr>
        <p:spPr>
          <a:xfrm>
            <a:off x="1528279" y="2324100"/>
            <a:ext cx="14377959" cy="6186309"/>
          </a:xfrm>
          <a:prstGeom prst="rect">
            <a:avLst/>
          </a:prstGeom>
          <a:noFill/>
        </p:spPr>
        <p:txBody>
          <a:bodyPr wrap="square" rtlCol="0">
            <a:spAutoFit/>
          </a:bodyPr>
          <a:lstStyle/>
          <a:p>
            <a:r>
              <a:rPr lang="en-US" sz="4400" dirty="0"/>
              <a:t>If you are an attendance taking school the date that you</a:t>
            </a:r>
          </a:p>
          <a:p>
            <a:r>
              <a:rPr lang="en-US" sz="4400" dirty="0"/>
              <a:t>use for the withdrawal is based on the last day of attendance</a:t>
            </a:r>
          </a:p>
          <a:p>
            <a:endParaRPr lang="en-US" sz="4400" dirty="0"/>
          </a:p>
          <a:p>
            <a:r>
              <a:rPr lang="en-US" sz="4400" dirty="0"/>
              <a:t>The last day of attendance is the last day of academic activity.</a:t>
            </a:r>
          </a:p>
          <a:p>
            <a:endParaRPr lang="en-US" sz="4400" dirty="0"/>
          </a:p>
          <a:p>
            <a:r>
              <a:rPr lang="en-US" sz="4400" dirty="0"/>
              <a:t>Students must be withdrawn after missing 14 calendar days of academic activity in a row.  </a:t>
            </a:r>
          </a:p>
          <a:p>
            <a:endParaRPr lang="en-US" sz="4400" dirty="0"/>
          </a:p>
          <a:p>
            <a:r>
              <a:rPr lang="en-US" sz="4400" dirty="0"/>
              <a:t>Unearned funds must be returned to COD within 45 days.</a:t>
            </a:r>
          </a:p>
        </p:txBody>
      </p:sp>
    </p:spTree>
    <p:extLst>
      <p:ext uri="{BB962C8B-B14F-4D97-AF65-F5344CB8AC3E}">
        <p14:creationId xmlns:p14="http://schemas.microsoft.com/office/powerpoint/2010/main" val="209308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547480" y="8157265"/>
            <a:ext cx="4740520" cy="1769057"/>
          </a:xfrm>
          <a:custGeom>
            <a:avLst/>
            <a:gdLst/>
            <a:ahLst/>
            <a:cxnLst/>
            <a:rect l="l" t="t" r="r" b="b"/>
            <a:pathLst>
              <a:path w="4740520" h="1769057">
                <a:moveTo>
                  <a:pt x="0" y="0"/>
                </a:moveTo>
                <a:lnTo>
                  <a:pt x="4740520" y="0"/>
                </a:lnTo>
                <a:lnTo>
                  <a:pt x="4740520" y="1769057"/>
                </a:lnTo>
                <a:lnTo>
                  <a:pt x="0" y="17690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0"/>
            <a:ext cx="3952475" cy="1401792"/>
          </a:xfrm>
          <a:custGeom>
            <a:avLst/>
            <a:gdLst/>
            <a:ahLst/>
            <a:cxnLst/>
            <a:rect l="l" t="t" r="r" b="b"/>
            <a:pathLst>
              <a:path w="3952475" h="1401792">
                <a:moveTo>
                  <a:pt x="0" y="0"/>
                </a:moveTo>
                <a:lnTo>
                  <a:pt x="3952475" y="0"/>
                </a:lnTo>
                <a:lnTo>
                  <a:pt x="3952475" y="1401792"/>
                </a:lnTo>
                <a:lnTo>
                  <a:pt x="0" y="1401792"/>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11345211" y="9705144"/>
            <a:ext cx="6942789" cy="580083"/>
          </a:xfrm>
          <a:prstGeom prst="rect">
            <a:avLst/>
          </a:prstGeom>
        </p:spPr>
        <p:txBody>
          <a:bodyPr lIns="0" tIns="0" rIns="0" bIns="0" rtlCol="0" anchor="t">
            <a:spAutoFit/>
          </a:bodyPr>
          <a:lstStyle/>
          <a:p>
            <a:pPr algn="ctr">
              <a:lnSpc>
                <a:spcPts val="4251"/>
              </a:lnSpc>
              <a:spcBef>
                <a:spcPct val="0"/>
              </a:spcBef>
            </a:pPr>
            <a:r>
              <a:rPr lang="en-US" sz="3037" b="1">
                <a:solidFill>
                  <a:srgbClr val="2A479E"/>
                </a:solidFill>
                <a:latin typeface="Calibri (MS) Bold"/>
                <a:ea typeface="Calibri (MS) Bold"/>
                <a:cs typeface="Calibri (MS) Bold"/>
                <a:sym typeface="Calibri (MS) Bold"/>
              </a:rPr>
              <a:t>Fall 2024: Climbing Higher Together</a:t>
            </a:r>
          </a:p>
        </p:txBody>
      </p:sp>
      <p:sp>
        <p:nvSpPr>
          <p:cNvPr id="8" name="TextBox 7">
            <a:extLst>
              <a:ext uri="{FF2B5EF4-FFF2-40B4-BE49-F238E27FC236}">
                <a16:creationId xmlns:a16="http://schemas.microsoft.com/office/drawing/2014/main" id="{BD9E2022-6115-43AB-B8D4-3D6D3AE37703}"/>
              </a:ext>
            </a:extLst>
          </p:cNvPr>
          <p:cNvSpPr txBox="1"/>
          <p:nvPr/>
        </p:nvSpPr>
        <p:spPr>
          <a:xfrm>
            <a:off x="6934200" y="1866900"/>
            <a:ext cx="2725811" cy="830997"/>
          </a:xfrm>
          <a:prstGeom prst="rect">
            <a:avLst/>
          </a:prstGeom>
          <a:noFill/>
        </p:spPr>
        <p:txBody>
          <a:bodyPr wrap="none" rtlCol="0">
            <a:spAutoFit/>
          </a:bodyPr>
          <a:lstStyle/>
          <a:p>
            <a:r>
              <a:rPr lang="en-US" sz="4800" dirty="0"/>
              <a:t>MODULES</a:t>
            </a:r>
          </a:p>
        </p:txBody>
      </p:sp>
      <p:sp>
        <p:nvSpPr>
          <p:cNvPr id="9" name="TextBox 8">
            <a:extLst>
              <a:ext uri="{FF2B5EF4-FFF2-40B4-BE49-F238E27FC236}">
                <a16:creationId xmlns:a16="http://schemas.microsoft.com/office/drawing/2014/main" id="{DD8206E1-0DC3-4A31-82A1-130951B2E7FF}"/>
              </a:ext>
            </a:extLst>
          </p:cNvPr>
          <p:cNvSpPr txBox="1"/>
          <p:nvPr/>
        </p:nvSpPr>
        <p:spPr>
          <a:xfrm>
            <a:off x="3810000" y="3314700"/>
            <a:ext cx="8869159" cy="2554545"/>
          </a:xfrm>
          <a:prstGeom prst="rect">
            <a:avLst/>
          </a:prstGeom>
          <a:noFill/>
        </p:spPr>
        <p:txBody>
          <a:bodyPr wrap="none" rtlCol="0">
            <a:spAutoFit/>
          </a:bodyPr>
          <a:lstStyle/>
          <a:p>
            <a:pPr marL="342900" indent="-342900">
              <a:buFont typeface="Arial" panose="020B0604020202020204" pitchFamily="34" charset="0"/>
              <a:buChar char="•"/>
            </a:pPr>
            <a:r>
              <a:rPr lang="en-US" sz="3200" dirty="0"/>
              <a:t>One census date or a rolling census date?</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Which module is completed after the 49% mark?</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Did they attend 6 credit hours in the first module?</a:t>
            </a:r>
          </a:p>
        </p:txBody>
      </p:sp>
    </p:spTree>
    <p:extLst>
      <p:ext uri="{BB962C8B-B14F-4D97-AF65-F5344CB8AC3E}">
        <p14:creationId xmlns:p14="http://schemas.microsoft.com/office/powerpoint/2010/main" val="2523960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17456</TotalTime>
  <Words>592</Words>
  <Application>Microsoft Office PowerPoint</Application>
  <PresentationFormat>Custom</PresentationFormat>
  <Paragraphs>65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Arial</vt:lpstr>
      <vt:lpstr>Eczar Semi-Bold</vt:lpstr>
      <vt:lpstr>Calibri (MS)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NCASFAA Fall 2024</dc:title>
  <dc:creator>White, Audrey</dc:creator>
  <cp:lastModifiedBy>Stephen McLeon</cp:lastModifiedBy>
  <cp:revision>29</cp:revision>
  <dcterms:created xsi:type="dcterms:W3CDTF">2006-08-16T00:00:00Z</dcterms:created>
  <dcterms:modified xsi:type="dcterms:W3CDTF">2024-11-06T18:02:17Z</dcterms:modified>
  <dc:identifier>DAGQqhNJsd0</dc:identifier>
</cp:coreProperties>
</file>