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 name="Google Shape;4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106bbc3454_0_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106bbc3454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106bbc3454_0_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106bbc3454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highlight>
                  <a:srgbClr val="FFFFFF"/>
                </a:highlight>
              </a:rPr>
              <a:t>So looking at this further, if you take one piece of information away from me today, it’s that the FVT requirements apply to ALL programs that participate in Title IV aid (NOT JUST GE PROGRAMS)</a:t>
            </a:r>
            <a:endParaRPr sz="1200">
              <a:solidFill>
                <a:schemeClr val="dk1"/>
              </a:solidFill>
              <a:highlight>
                <a:srgbClr val="FFFFFF"/>
              </a:highlight>
            </a:endParaRPr>
          </a:p>
          <a:p>
            <a:pPr marL="0" lvl="0" indent="0" algn="l" rtl="0">
              <a:spcBef>
                <a:spcPts val="0"/>
              </a:spcBef>
              <a:spcAft>
                <a:spcPts val="0"/>
              </a:spcAft>
              <a:buNone/>
            </a:pPr>
            <a:r>
              <a:rPr lang="en-US" sz="1200">
                <a:solidFill>
                  <a:schemeClr val="dk1"/>
                </a:solidFill>
                <a:highlight>
                  <a:srgbClr val="FFFFFF"/>
                </a:highlight>
              </a:rPr>
              <a:t>An important piece of information is that, unlike for GE programs, a non-GE program’s failure of the GE metrics would not result in automatic loss of Title IV eligibility. Which we discuss later in this presentation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106bbc3454_0_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106bbc345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106bbc3454_0_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106bbc3454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17232E"/>
                </a:solidFill>
                <a:highlight>
                  <a:srgbClr val="FFFFFF"/>
                </a:highlight>
              </a:rPr>
              <a:t>I did want to provide some citations with the definitions of GE and eligible non-GE programs. You can refer to these regulations if you are at all unsure, but very generally speaking, all nondegree programs (e.g., certificate programs, diploma programs) that lead to recognized credentials at public and private nonprofit institutions are GE Programs with a few small exceptions which we will discuss later.</a:t>
            </a:r>
            <a:endParaRPr sz="1200">
              <a:solidFill>
                <a:srgbClr val="17232E"/>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1200">
                <a:solidFill>
                  <a:srgbClr val="17232E"/>
                </a:solidFill>
                <a:highlight>
                  <a:srgbClr val="FFFFFF"/>
                </a:highlight>
              </a:rPr>
              <a:t>All educational programs offered by for-profit (proprietary) institutions are GE Programs except for again a few exceptions.</a:t>
            </a:r>
            <a:endParaRPr sz="1200">
              <a:solidFill>
                <a:srgbClr val="17232E"/>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1200">
                <a:solidFill>
                  <a:srgbClr val="17232E"/>
                </a:solidFill>
                <a:highlight>
                  <a:srgbClr val="FFFFFF"/>
                </a:highlight>
              </a:rPr>
              <a:t>One thing to note, that I know has come up over on AskRegs before is that: Some institutions offer degree programs where students may also be awarded a non-degree credential (e.g., certificate, diploma) after completing a portion of the degree program. Such programs are generally not considered GE Programs at non-profit and public institutions. However, a program where a significant number of the students enrolled in the program do not actually earn the degree and withdraw after obtaining the certificate may be, upon review, determined to be a non-degree program. In that case, the certificate program would then be considered a separate GE Program.</a:t>
            </a:r>
            <a:endParaRPr sz="1200">
              <a:solidFill>
                <a:srgbClr val="17232E"/>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1200">
                <a:solidFill>
                  <a:srgbClr val="17232E"/>
                </a:solidFill>
                <a:highlight>
                  <a:srgbClr val="FFFFFF"/>
                </a:highlight>
              </a:rPr>
              <a:t>Eligible Non-GE Programs include all Title IV eligible programs, including degree programs, at public, private non-profit, and proprietary institutions, with a few exceptions. </a:t>
            </a:r>
            <a:endParaRPr sz="1200">
              <a:solidFill>
                <a:srgbClr val="17232E"/>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106bbc3454_0_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106bbc3454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17232E"/>
                </a:solidFill>
                <a:highlight>
                  <a:srgbClr val="FFFFFF"/>
                </a:highlight>
              </a:rPr>
              <a:t>The following types of Title IV-eligible programs or coursework are considered neither GE programs nor Eligible Non-GE Programs. </a:t>
            </a:r>
            <a:endParaRPr sz="1200">
              <a:solidFill>
                <a:srgbClr val="17232E"/>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106bbc3454_0_8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106bbc3454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First, institutions with NO groups of substantially similar programs, which really is determined by having the same 4-figit CIP prefix) If they has no groups of substantially similar programs that had at least 30 completers in the last 4 years, they are totally excluded from all of the FVT and GE provisions. So these are likely very small schools. Later you are going to hear about some programs that have small numbers of completers and they don’t have metrics calculated…this is different than that. So please make a mental note of that for now. This is at the institutional level, the whole institution is excluded from the new rules. Now, a special note here: This is different than not calculating metrics for programs with small populations of students which we will talk about later. This is at the institutional level.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Second, institutions with main campuses in a US territory or Freely Associated States are excluded from the GE accountability provisions and most FVT provisions, but (big difference here) they still must fulfill the reporting requirements.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106bbc3454_0_9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106bbc3454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106bbc3454_0_1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106bbc345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data elements are divided into two groupings—program-level data and student-specific data. Educational programs for your program-level reporting are identified using a combination of your school’s six-digit OPEID, the program’s six-digit CIP code, and the program credential level. For example, if your school offers a bachelor’s degree in computer as well as a master’s degree, then you have two separate computer science programs that you’ll provide data for. Student-specific data will be reported for students who received Title IV aid for a program, and is either currently enrolled, or has graduated or withdrawn.</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106bbc3454_0_1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106bbc345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800">
                <a:solidFill>
                  <a:schemeClr val="dk1"/>
                </a:solidFill>
                <a:latin typeface="Calibri"/>
                <a:ea typeface="Calibri"/>
                <a:cs typeface="Calibri"/>
                <a:sym typeface="Calibri"/>
              </a:rPr>
              <a:t>Up to five states can be reported in the institution’s metropolitan statistical area (MSA) in which the program does not meet licensure requirements or prepares students to sit for a licensure exam in a particular occupation. </a:t>
            </a:r>
            <a:endParaRPr sz="18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800">
                <a:solidFill>
                  <a:schemeClr val="dk1"/>
                </a:solidFill>
                <a:latin typeface="Calibri"/>
                <a:ea typeface="Calibri"/>
                <a:cs typeface="Calibri"/>
                <a:sym typeface="Calibri"/>
              </a:rPr>
              <a:t>Also, when reporting the totals for enrolled students and graduate who took as well as those who passed a licensing exam, those total will include all students in those programs who fall into those categories–whether they received Title IV aid or not.</a:t>
            </a:r>
            <a:endParaRPr sz="18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800">
                <a:solidFill>
                  <a:schemeClr val="dk1"/>
                </a:solidFill>
                <a:latin typeface="Calibri"/>
                <a:ea typeface="Calibri"/>
                <a:cs typeface="Calibri"/>
                <a:sym typeface="Calibri"/>
              </a:rPr>
              <a:t>And finally, you will need to designate whether the program you’re reporting is a qualifying graduate program. To be considered a QGP, the program has to meet specific criteria, so let’s talk a little more about them.</a:t>
            </a:r>
            <a:endParaRPr sz="1800">
              <a:solidFill>
                <a:schemeClr val="dk1"/>
              </a:solidFill>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106bbc3454_0_1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106bbc3454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 name="Google Shape;4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106bbc3454_0_1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106bbc3454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For this three year period, the fields that ED has determined may contain qualifying graduate programs are: medicine, osteopathy, dentistry, clinical psychology, marriage and family therapy, clinical social work, and clinical counseling. So for program-level reporting purposes, if you indicate that a program is a qualifying graduate program, the program must be in one these fields, and you’re also attesting that the program has the acceptable accreditation (if your State requires it) and that at least half of the program’s graduates obtain licensure in a State where the postgraduation training requirements apply.</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br>
              <a:rPr lang="en-US" sz="18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Remember this is the list for the current three-year period which ends with the 2025-26 award year. You’ll need to monitor the Federal Register for the new list which will be announced for 2026-27.</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106bbc3454_0_1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106bbc3454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dk1"/>
                </a:solidFill>
                <a:latin typeface="Calibri"/>
                <a:ea typeface="Calibri"/>
                <a:cs typeface="Calibri"/>
                <a:sym typeface="Calibri"/>
              </a:rPr>
              <a:t>For students who were enrolled and received aid during the award year, you’re reporting information regarding their status in their program, such as when they first enrolled and the enrollment status, their enrollment status during the year (so whether they’re enrolled, completed, or withdrawn) and the date. You’re also reporting financial aid information for that award year, again not reading the entire list, but items like the student’s total cost of attendance, the gross amount of tuition and fees, their residency tuition (e.g., whether they were charged in-state, in-district, or out-of-state tuition) and the amounts of institutional grants and scholarships, other grants (state, tribal, private), and private loans the student received for the award year.</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106bbc3454_0_1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106bbc3454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106bbc3454_0_1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106bbc3454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The choice of standard vs transitional period reporting is a decision that is left to the discretion of the institution. But there are a few important points to consider. One is that the decision applies to the entire institution at the six-digit OPEID level, so if you have other campuses they must use the same reporting method if they have the same six-digit OPEID.  Also, if you opt to use the transitional method, you will use that reporting method for the first six years that the regulations are in effect.</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br>
              <a:rPr lang="en-US" sz="18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Your choice of standard or transitional reporting also determines the debt cohort that ED will use when evaluating your institution's debt-to-earnings rates. We’ll talk about that more when we discuss the metrics coming up in this presentation.</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106bbc3454_0_17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106bbc3454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106bbc3454_0_1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106bbc3454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Your completers lists is made up of the students ED has identified, using your NSLDS enrollment reporting data, who completed (i.e., graduated) a program during the applicable cohort period. These are the students who ED will supply to the IRS to obtain earnings data. Initially, ED will provide you with something called a “draft completers list.” You may or may not need to take any action regarding your draft completers if the information is correct. If you identify students who should be excluded from the cohort In those instances (or if there are students not on the completers list who should be), you will have 60 days to make corrections via the NSLDS enrollment reporting process.  After the corrections period, the Final Completers List will be sent to schools and the</a:t>
            </a:r>
            <a:r>
              <a:rPr lang="en-US" sz="32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data from the Final Completers List will be sent to the IRS to obtain annual earnings</a:t>
            </a:r>
            <a:r>
              <a:rPr lang="en-US" sz="32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information.</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106bbc3454_0_1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106bbc3454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106bbc3454_0_19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106bbc3454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106bbc3454_0_1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106bbc3454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106bbc3454_0_20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106bbc3454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106bbc3454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106bbc345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106bbc3454_0_2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106bbc3454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So we know that a cohort consists of completer students from either a two-or-four-year period, but which two-or-four-year period are we talking about? ED has specified that, in the two-year cohort, for most programs ED will use the third and fourth award years prior to the year for which the most recent earnings data are available. The four-year cohort is determined similarly, but uses four prior award years. So for most programs in the four-year cohort, ED will use Third, fourth, fifth, and sixth award years prior to the year for which the most recent earnings data are available. ED has stated that, for this first round of metrics, the most recently reported earnings data will be for 2022. </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3200">
              <a:solidFill>
                <a:schemeClr val="dk1"/>
              </a:solidFill>
              <a:latin typeface="Calibri"/>
              <a:ea typeface="Calibri"/>
              <a:cs typeface="Calibri"/>
              <a:sym typeface="Calibri"/>
            </a:endParaRPr>
          </a:p>
          <a:p>
            <a:pPr marL="0" lvl="0" indent="0" algn="l" rtl="0">
              <a:spcBef>
                <a:spcPts val="0"/>
              </a:spcBef>
              <a:spcAft>
                <a:spcPts val="0"/>
              </a:spcAft>
              <a:buNone/>
            </a:pPr>
            <a:r>
              <a:rPr lang="en-US" sz="1800">
                <a:solidFill>
                  <a:schemeClr val="dk1"/>
                </a:solidFill>
                <a:latin typeface="Calibri"/>
                <a:ea typeface="Calibri"/>
                <a:cs typeface="Calibri"/>
                <a:sym typeface="Calibri"/>
              </a:rPr>
              <a:t>For qualifying graduate programs, the two- year cohort will consist of students who completed in the Sixth and seventh award years prior to the year for which the most recent earnings data are available (again, that is calendar year 2022), and the Sixth, seventh, eighth, and ninth award years prior for students who completed a qualifying graduate program in the four-year cohort. This is to account for the periods that they're spending in post-graduation training, such as a medical residency, before they're able to practice in their field.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106bbc3454_0_2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106bbc3454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106bbc3454_0_2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106bbc3454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The annual earnings D/E rate is the ratio of a program’s annual loan payment amount to the annual earnings of the students who completed the program, expressed as a percentage. Basically what percentage of the student’s annual income is taken up by the student’s loan payment.</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br>
              <a:rPr lang="en-US" sz="18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The discretionary rate is the percentage of a program’s annual loan payment compared to the discretionary earnings of the students who completed the program. And that formula is…</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br>
              <a:rPr lang="en-US" sz="18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You may have heard of the term discretionary earnings (or income) before. It’s the same terminology used for determining a student’s payment under an income-driven repayment plan. It’s a percentage basis of the federal poverty guideline.</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br>
              <a:rPr lang="en-US" sz="18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Now let’s tackle the individual components of these formulas…</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br>
              <a:rPr lang="en-US" sz="1800">
                <a:solidFill>
                  <a:schemeClr val="dk1"/>
                </a:solidFill>
                <a:latin typeface="Calibri"/>
                <a:ea typeface="Calibri"/>
                <a:cs typeface="Calibri"/>
                <a:sym typeface="Calibri"/>
              </a:rPr>
            </a:b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The discretionary rate is the percentage of a program’s annual loan payment compared to the discretionary earnings of the students who completed the program. And that formula is…</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106bbc3454_0_2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106bbc3454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The annual earnings D/E rate is the ratio of a program’s annual loan payment amount to the annual earnings of the students who completed the program, expressed as a percentage. Basically what percentage of the student’s annual income is taken up by the student’s loan payment.</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br>
              <a:rPr lang="en-US" sz="18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The discretionary rate is the percentage of a program’s annual loan payment compared to the discretionary earnings of the students who completed the program. And that formula is…</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br>
              <a:rPr lang="en-US" sz="18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You may have heard of the term discretionary earnings (or income) before. It’s the same terminology used for determining a student’s payment under an income-driven repayment plan. It’s a percentage basis of the federal poverty guideline.</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br>
              <a:rPr lang="en-US" sz="18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Now let’s tackle the individual components of these formulas…</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br>
              <a:rPr lang="en-US" sz="1800">
                <a:solidFill>
                  <a:schemeClr val="dk1"/>
                </a:solidFill>
                <a:latin typeface="Calibri"/>
                <a:ea typeface="Calibri"/>
                <a:cs typeface="Calibri"/>
                <a:sym typeface="Calibri"/>
              </a:rPr>
            </a:b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106bbc3454_0_2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106bbc3454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106bbc3454_0_26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106bbc3454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106bbc3454_0_27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106bbc3454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106bbc3454_0_2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106bbc3454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If the median annual earnings from your cohort exceeds the earnings threshold (even by just $1), the program passes the EP measure. If the median annual earnings of the students who completed the program are equal to or less than the earnings threshold (meaning your earnings premium is 0 or negative), the program is considered low earning. </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106bbc3454_0_30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106bbc3454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106bbc3454_0_29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106bbc3454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106bbc3454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106bbc345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106bbc3454_0_3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106bbc3454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106bbc3454_0_3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106bbc3454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106bbc3454_0_3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3106bbc3454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106bbc3454_0_3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106bbc3454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106bbc3454_0_3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106bbc3454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106bbc3454_0_3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106bbc3454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106bbc3454_0_3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106bbc3454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106bbc3454_0_3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106bbc3454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106bbc3454_0_3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106bbc3454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106bbc3454_0_3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106bbc3454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106bbc3454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106bbc345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Going way back to the Higher Education Act of 1965, non-degree programs public and private non-profits as well as nearly ALL programs at proprietary schools must “prepare students for gainful employment in a recognized occupation” You may have heard that quoted part many times before if you’ve been around since the last GE rules were in place.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Now you may notice, that doesn’t actually say what is considered gainful employment, so that leaves ED to determine what satisfies that requirement.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So how is it decided if schools are truly preparing those students for gainful employment, that is where these GE rules come in.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106bbc3454_0_38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106bbc3454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106bbc3454_0_3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106bbc3454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106bbc3454_0_39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106bbc3454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106bbc3454_0_40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106bbc3454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263d39ef8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54</a:t>
            </a:fld>
            <a:endParaRPr/>
          </a:p>
        </p:txBody>
      </p:sp>
      <p:sp>
        <p:nvSpPr>
          <p:cNvPr id="371" name="Google Shape;371;g2263d39ef8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2" name="Google Shape;372;g2263d39ef8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JD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106bbc3454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106bbc345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The first GE final rule was published in 2010 during the Obama administration, and it was set to become effective in 2011. It was stuck down before the effective date ever came.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So next, in 2014, the next GE rule was published, with an effective date of 2015. This rule also ran into issues and was rescinded in 2019.</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Skip ahead a few years, and we come to 2023 when this most recent GE rule was published, with an effective date of July 1, 2024. Now this rule goes beyond just GE, which I’m sure you know even if just from the title of this webinar, but we will get to that soon.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106bbc3454_0_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106bbc345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While I mentioned we can’t dive into the details of each of these sets of rules, I want to highlight NASFAA’s Gainful Employment Web Center where you can view many many resources on the history of GE, including being broken down by each set of rules and their corresponding years.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So, if you are interested in those details, this is a great resource for you</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106bbc3454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106bbc345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So coming back to the more recent history, let’s look at some key dates of the 2023 final rule. In early 2022, we had several sessions of negotiated rulemaking that included the new GE rule. They failed to reach consensus on the GE rule at that time.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Fast forward to May 2023, a notice of proposed rulemaking was released which officially proposed the financial value transparency and gainful employment rule.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final rule was published on October 10, and again, that effective date is July 1, 2024.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106bbc3454_0_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106bbc345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mt="93744"/>
          </a:blip>
          <a:stretch>
            <a:fillRect/>
          </a:stretch>
        </a:blipFill>
        <a:effectLst/>
      </p:bgPr>
    </p:bg>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306070" y="708837"/>
            <a:ext cx="11567160"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800"/>
              <a:buFont typeface="Verdana"/>
              <a:buNone/>
              <a:defRPr sz="480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 name="Google Shape;9;p2"/>
          <p:cNvSpPr txBox="1">
            <a:spLocks noGrp="1"/>
          </p:cNvSpPr>
          <p:nvPr>
            <p:ph type="body" idx="1"/>
          </p:nvPr>
        </p:nvSpPr>
        <p:spPr>
          <a:xfrm>
            <a:off x="306070" y="4575140"/>
            <a:ext cx="11567160" cy="69984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Verdana"/>
                <a:ea typeface="Verdana"/>
                <a:cs typeface="Verdana"/>
                <a:sym typeface="Verdana"/>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Trebuchet MS"/>
                <a:ea typeface="Trebuchet MS"/>
                <a:cs typeface="Trebuchet MS"/>
                <a:sym typeface="Trebuchet M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306070" y="708837"/>
            <a:ext cx="1156716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5B99"/>
              </a:buClr>
              <a:buSzPts val="4800"/>
              <a:buFont typeface="Verdana"/>
              <a:buNone/>
              <a:defRPr sz="4800" b="1">
                <a:solidFill>
                  <a:srgbClr val="005B9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3"/>
          <p:cNvSpPr txBox="1">
            <a:spLocks noGrp="1"/>
          </p:cNvSpPr>
          <p:nvPr>
            <p:ph type="body" idx="1"/>
          </p:nvPr>
        </p:nvSpPr>
        <p:spPr>
          <a:xfrm>
            <a:off x="306070" y="3588562"/>
            <a:ext cx="1156716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Trebuchet MS"/>
                <a:ea typeface="Trebuchet MS"/>
                <a:cs typeface="Trebuchet MS"/>
                <a:sym typeface="Trebuchet MS"/>
              </a:defRPr>
            </a:lvl9pPr>
          </a:lstStyle>
          <a:p>
            <a:endParaRPr/>
          </a:p>
        </p:txBody>
      </p:sp>
      <p:sp>
        <p:nvSpPr>
          <p:cNvPr id="13" name="Google Shape;13;p3"/>
          <p:cNvSpPr/>
          <p:nvPr/>
        </p:nvSpPr>
        <p:spPr>
          <a:xfrm>
            <a:off x="9344297" y="5790447"/>
            <a:ext cx="2743200" cy="2286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0" i="0" u="none" strike="noStrike" cap="none">
                <a:solidFill>
                  <a:srgbClr val="003554"/>
                </a:solidFill>
                <a:latin typeface="Arial"/>
                <a:ea typeface="Arial"/>
                <a:cs typeface="Arial"/>
                <a:sym typeface="Arial"/>
              </a:rPr>
              <a:t>Slide </a:t>
            </a:r>
            <a:fld id="{00000000-1234-1234-1234-123412341234}" type="slidenum">
              <a:rPr lang="en-US" sz="1400" b="0" i="0" u="none" strike="noStrike" cap="none">
                <a:solidFill>
                  <a:srgbClr val="003554"/>
                </a:solidFill>
                <a:latin typeface="Arial"/>
                <a:ea typeface="Arial"/>
                <a:cs typeface="Arial"/>
                <a:sym typeface="Arial"/>
              </a:rPr>
              <a:t>‹#›</a:t>
            </a:fld>
            <a:r>
              <a:rPr lang="en-US" sz="1400" b="0" i="0" u="none" strike="noStrike" cap="none">
                <a:solidFill>
                  <a:srgbClr val="003554"/>
                </a:solidFill>
                <a:latin typeface="Arial"/>
                <a:ea typeface="Arial"/>
                <a:cs typeface="Arial"/>
                <a:sym typeface="Arial"/>
              </a:rPr>
              <a:t>   © 2023 NASFAA</a:t>
            </a:r>
            <a:endParaRPr/>
          </a:p>
          <a:p>
            <a:pPr marL="0" marR="0" lvl="0" indent="0" algn="r" rtl="0">
              <a:spcBef>
                <a:spcPts val="0"/>
              </a:spcBef>
              <a:spcAft>
                <a:spcPts val="0"/>
              </a:spcAft>
              <a:buNone/>
            </a:pPr>
            <a:endParaRPr sz="1200" b="0" i="0" u="none" strike="noStrike" cap="none">
              <a:solidFill>
                <a:schemeClr val="dk1"/>
              </a:solidFill>
              <a:latin typeface="Trebuchet MS"/>
              <a:ea typeface="Trebuchet MS"/>
              <a:cs typeface="Trebuchet MS"/>
              <a:sym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312420" y="18255"/>
            <a:ext cx="1156716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5B99"/>
              </a:buClr>
              <a:buSzPts val="3600"/>
              <a:buFont typeface="Verdana"/>
              <a:buNone/>
              <a:defRPr>
                <a:solidFill>
                  <a:srgbClr val="005B9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312420" y="1479182"/>
            <a:ext cx="11567160" cy="393026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7" name="Google Shape;17;p4"/>
          <p:cNvSpPr/>
          <p:nvPr/>
        </p:nvSpPr>
        <p:spPr>
          <a:xfrm>
            <a:off x="9344297" y="5790447"/>
            <a:ext cx="2743200" cy="2286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0" i="0" u="none" strike="noStrike" cap="none">
                <a:solidFill>
                  <a:srgbClr val="003554"/>
                </a:solidFill>
                <a:latin typeface="Arial"/>
                <a:ea typeface="Arial"/>
                <a:cs typeface="Arial"/>
                <a:sym typeface="Arial"/>
              </a:rPr>
              <a:t>Slide </a:t>
            </a:r>
            <a:fld id="{00000000-1234-1234-1234-123412341234}" type="slidenum">
              <a:rPr lang="en-US" sz="1400" b="0" i="0" u="none" strike="noStrike" cap="none">
                <a:solidFill>
                  <a:srgbClr val="003554"/>
                </a:solidFill>
                <a:latin typeface="Arial"/>
                <a:ea typeface="Arial"/>
                <a:cs typeface="Arial"/>
                <a:sym typeface="Arial"/>
              </a:rPr>
              <a:t>‹#›</a:t>
            </a:fld>
            <a:r>
              <a:rPr lang="en-US" sz="1400" b="0" i="0" u="none" strike="noStrike" cap="none">
                <a:solidFill>
                  <a:srgbClr val="003554"/>
                </a:solidFill>
                <a:latin typeface="Arial"/>
                <a:ea typeface="Arial"/>
                <a:cs typeface="Arial"/>
                <a:sym typeface="Arial"/>
              </a:rPr>
              <a:t>   © 2023 NASFAA</a:t>
            </a:r>
            <a:endParaRPr/>
          </a:p>
          <a:p>
            <a:pPr marL="0" marR="0" lvl="0" indent="0" algn="r" rtl="0">
              <a:spcBef>
                <a:spcPts val="0"/>
              </a:spcBef>
              <a:spcAft>
                <a:spcPts val="0"/>
              </a:spcAft>
              <a:buNone/>
            </a:pPr>
            <a:endParaRPr sz="1200" b="0" i="0" u="none" strike="noStrike" cap="none">
              <a:solidFill>
                <a:schemeClr val="dk1"/>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2420" y="18255"/>
            <a:ext cx="1156716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5B99"/>
              </a:buClr>
              <a:buSzPts val="3600"/>
              <a:buFont typeface="Verdana"/>
              <a:buNone/>
              <a:defRPr>
                <a:solidFill>
                  <a:srgbClr val="005B9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5"/>
          <p:cNvSpPr txBox="1">
            <a:spLocks noGrp="1"/>
          </p:cNvSpPr>
          <p:nvPr>
            <p:ph type="body" idx="1"/>
          </p:nvPr>
        </p:nvSpPr>
        <p:spPr>
          <a:xfrm>
            <a:off x="259358" y="1437435"/>
            <a:ext cx="5836642" cy="367313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5"/>
          <p:cNvSpPr txBox="1">
            <a:spLocks noGrp="1"/>
          </p:cNvSpPr>
          <p:nvPr>
            <p:ph type="body" idx="2"/>
          </p:nvPr>
        </p:nvSpPr>
        <p:spPr>
          <a:xfrm>
            <a:off x="6118654" y="1437435"/>
            <a:ext cx="5836642" cy="367313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22" name="Google Shape;22;p5"/>
          <p:cNvSpPr/>
          <p:nvPr/>
        </p:nvSpPr>
        <p:spPr>
          <a:xfrm>
            <a:off x="9344297" y="5790447"/>
            <a:ext cx="2743200" cy="2286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0" i="0" u="none" strike="noStrike" cap="none">
                <a:solidFill>
                  <a:srgbClr val="003554"/>
                </a:solidFill>
                <a:latin typeface="Arial"/>
                <a:ea typeface="Arial"/>
                <a:cs typeface="Arial"/>
                <a:sym typeface="Arial"/>
              </a:rPr>
              <a:t>Slide </a:t>
            </a:r>
            <a:fld id="{00000000-1234-1234-1234-123412341234}" type="slidenum">
              <a:rPr lang="en-US" sz="1400" b="0" i="0" u="none" strike="noStrike" cap="none">
                <a:solidFill>
                  <a:srgbClr val="003554"/>
                </a:solidFill>
                <a:latin typeface="Arial"/>
                <a:ea typeface="Arial"/>
                <a:cs typeface="Arial"/>
                <a:sym typeface="Arial"/>
              </a:rPr>
              <a:t>‹#›</a:t>
            </a:fld>
            <a:r>
              <a:rPr lang="en-US" sz="1400" b="0" i="0" u="none" strike="noStrike" cap="none">
                <a:solidFill>
                  <a:srgbClr val="003554"/>
                </a:solidFill>
                <a:latin typeface="Arial"/>
                <a:ea typeface="Arial"/>
                <a:cs typeface="Arial"/>
                <a:sym typeface="Arial"/>
              </a:rPr>
              <a:t>   © 2023 NASFAA</a:t>
            </a:r>
            <a:endParaRPr/>
          </a:p>
          <a:p>
            <a:pPr marL="0" marR="0" lvl="0" indent="0" algn="r" rtl="0">
              <a:spcBef>
                <a:spcPts val="0"/>
              </a:spcBef>
              <a:spcAft>
                <a:spcPts val="0"/>
              </a:spcAft>
              <a:buNone/>
            </a:pPr>
            <a:endParaRPr sz="1200" b="0" i="0" u="none" strike="noStrike" cap="none">
              <a:solidFill>
                <a:schemeClr val="dk1"/>
              </a:solidFill>
              <a:latin typeface="Trebuchet MS"/>
              <a:ea typeface="Trebuchet MS"/>
              <a:cs typeface="Trebuchet MS"/>
              <a:sym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312420" y="18255"/>
            <a:ext cx="1156716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5B99"/>
              </a:buClr>
              <a:buSzPts val="3600"/>
              <a:buFont typeface="Verdana"/>
              <a:buNone/>
              <a:defRPr>
                <a:solidFill>
                  <a:srgbClr val="005B9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310832" y="1370623"/>
            <a:ext cx="5686743"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26" name="Google Shape;26;p6"/>
          <p:cNvSpPr txBox="1">
            <a:spLocks noGrp="1"/>
          </p:cNvSpPr>
          <p:nvPr>
            <p:ph type="body" idx="2"/>
          </p:nvPr>
        </p:nvSpPr>
        <p:spPr>
          <a:xfrm>
            <a:off x="6172200" y="1370623"/>
            <a:ext cx="5712144"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27" name="Google Shape;27;p6"/>
          <p:cNvSpPr/>
          <p:nvPr/>
        </p:nvSpPr>
        <p:spPr>
          <a:xfrm>
            <a:off x="9344297" y="5790447"/>
            <a:ext cx="2743200" cy="2286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0" i="0" u="none" strike="noStrike" cap="none">
                <a:solidFill>
                  <a:srgbClr val="003554"/>
                </a:solidFill>
                <a:latin typeface="Arial"/>
                <a:ea typeface="Arial"/>
                <a:cs typeface="Arial"/>
                <a:sym typeface="Arial"/>
              </a:rPr>
              <a:t>Slide </a:t>
            </a:r>
            <a:fld id="{00000000-1234-1234-1234-123412341234}" type="slidenum">
              <a:rPr lang="en-US" sz="1400" b="0" i="0" u="none" strike="noStrike" cap="none">
                <a:solidFill>
                  <a:srgbClr val="003554"/>
                </a:solidFill>
                <a:latin typeface="Arial"/>
                <a:ea typeface="Arial"/>
                <a:cs typeface="Arial"/>
                <a:sym typeface="Arial"/>
              </a:rPr>
              <a:t>‹#›</a:t>
            </a:fld>
            <a:r>
              <a:rPr lang="en-US" sz="1400" b="0" i="0" u="none" strike="noStrike" cap="none">
                <a:solidFill>
                  <a:srgbClr val="003554"/>
                </a:solidFill>
                <a:latin typeface="Arial"/>
                <a:ea typeface="Arial"/>
                <a:cs typeface="Arial"/>
                <a:sym typeface="Arial"/>
              </a:rPr>
              <a:t>   © 2023 NASFAA</a:t>
            </a:r>
            <a:endParaRPr/>
          </a:p>
          <a:p>
            <a:pPr marL="0" marR="0" lvl="0" indent="0" algn="r" rtl="0">
              <a:spcBef>
                <a:spcPts val="0"/>
              </a:spcBef>
              <a:spcAft>
                <a:spcPts val="0"/>
              </a:spcAft>
              <a:buNone/>
            </a:pPr>
            <a:endParaRPr sz="1200" b="0" i="0" u="none" strike="noStrike" cap="none">
              <a:solidFill>
                <a:schemeClr val="dk1"/>
              </a:solidFill>
              <a:latin typeface="Trebuchet MS"/>
              <a:ea typeface="Trebuchet MS"/>
              <a:cs typeface="Trebuchet MS"/>
              <a:sym typeface="Trebuchet MS"/>
            </a:endParaRPr>
          </a:p>
        </p:txBody>
      </p:sp>
      <p:sp>
        <p:nvSpPr>
          <p:cNvPr id="28" name="Google Shape;28;p6"/>
          <p:cNvSpPr txBox="1">
            <a:spLocks noGrp="1"/>
          </p:cNvSpPr>
          <p:nvPr>
            <p:ph type="body" idx="3"/>
          </p:nvPr>
        </p:nvSpPr>
        <p:spPr>
          <a:xfrm>
            <a:off x="310832" y="2219249"/>
            <a:ext cx="5686742" cy="305546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29" name="Google Shape;29;p6"/>
          <p:cNvSpPr txBox="1">
            <a:spLocks noGrp="1"/>
          </p:cNvSpPr>
          <p:nvPr>
            <p:ph type="body" idx="4"/>
          </p:nvPr>
        </p:nvSpPr>
        <p:spPr>
          <a:xfrm>
            <a:off x="6181902" y="2219249"/>
            <a:ext cx="5686742" cy="305546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2420" y="18255"/>
            <a:ext cx="1156716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5B99"/>
              </a:buClr>
              <a:buSzPts val="3600"/>
              <a:buFont typeface="Verdana"/>
              <a:buNone/>
              <a:defRPr>
                <a:solidFill>
                  <a:srgbClr val="005B9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7"/>
          <p:cNvSpPr/>
          <p:nvPr/>
        </p:nvSpPr>
        <p:spPr>
          <a:xfrm>
            <a:off x="9344297" y="5790447"/>
            <a:ext cx="2743200" cy="2286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0" i="0" u="none" strike="noStrike" cap="none">
                <a:solidFill>
                  <a:srgbClr val="003554"/>
                </a:solidFill>
                <a:latin typeface="Arial"/>
                <a:ea typeface="Arial"/>
                <a:cs typeface="Arial"/>
                <a:sym typeface="Arial"/>
              </a:rPr>
              <a:t>Slide </a:t>
            </a:r>
            <a:fld id="{00000000-1234-1234-1234-123412341234}" type="slidenum">
              <a:rPr lang="en-US" sz="1400" b="0" i="0" u="none" strike="noStrike" cap="none">
                <a:solidFill>
                  <a:srgbClr val="003554"/>
                </a:solidFill>
                <a:latin typeface="Arial"/>
                <a:ea typeface="Arial"/>
                <a:cs typeface="Arial"/>
                <a:sym typeface="Arial"/>
              </a:rPr>
              <a:t>‹#›</a:t>
            </a:fld>
            <a:r>
              <a:rPr lang="en-US" sz="1400" b="0" i="0" u="none" strike="noStrike" cap="none">
                <a:solidFill>
                  <a:srgbClr val="003554"/>
                </a:solidFill>
                <a:latin typeface="Arial"/>
                <a:ea typeface="Arial"/>
                <a:cs typeface="Arial"/>
                <a:sym typeface="Arial"/>
              </a:rPr>
              <a:t>   © 2023 NASFAA</a:t>
            </a:r>
            <a:endParaRPr/>
          </a:p>
          <a:p>
            <a:pPr marL="0" marR="0" lvl="0" indent="0" algn="r" rtl="0">
              <a:spcBef>
                <a:spcPts val="0"/>
              </a:spcBef>
              <a:spcAft>
                <a:spcPts val="0"/>
              </a:spcAft>
              <a:buNone/>
            </a:pPr>
            <a:endParaRPr sz="1200" b="0" i="0" u="none" strike="noStrike" cap="none">
              <a:solidFill>
                <a:schemeClr val="dk1"/>
              </a:solidFill>
              <a:latin typeface="Trebuchet MS"/>
              <a:ea typeface="Trebuchet MS"/>
              <a:cs typeface="Trebuchet MS"/>
              <a:sym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d_Slide">
  <p:cSld name="End_Slide">
    <p:spTree>
      <p:nvGrpSpPr>
        <p:cNvPr id="1" name="Shape 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900"/>
              <a:buNone/>
              <a:defRPr sz="1900"/>
            </a:lvl1pPr>
            <a:lvl2pPr lvl="1" algn="l" rtl="0">
              <a:spcBef>
                <a:spcPts val="0"/>
              </a:spcBef>
              <a:spcAft>
                <a:spcPts val="0"/>
              </a:spcAft>
              <a:buSzPts val="1900"/>
              <a:buNone/>
              <a:defRPr sz="1900"/>
            </a:lvl2pPr>
            <a:lvl3pPr lvl="2" algn="l" rtl="0">
              <a:spcBef>
                <a:spcPts val="0"/>
              </a:spcBef>
              <a:spcAft>
                <a:spcPts val="0"/>
              </a:spcAft>
              <a:buSzPts val="1900"/>
              <a:buNone/>
              <a:defRPr sz="1900"/>
            </a:lvl3pPr>
            <a:lvl4pPr lvl="3" algn="l" rtl="0">
              <a:spcBef>
                <a:spcPts val="0"/>
              </a:spcBef>
              <a:spcAft>
                <a:spcPts val="0"/>
              </a:spcAft>
              <a:buSzPts val="1900"/>
              <a:buNone/>
              <a:defRPr sz="1900"/>
            </a:lvl4pPr>
            <a:lvl5pPr lvl="4" algn="l" rtl="0">
              <a:spcBef>
                <a:spcPts val="0"/>
              </a:spcBef>
              <a:spcAft>
                <a:spcPts val="0"/>
              </a:spcAft>
              <a:buSzPts val="1900"/>
              <a:buNone/>
              <a:defRPr sz="1900"/>
            </a:lvl5pPr>
            <a:lvl6pPr lvl="5" algn="l" rtl="0">
              <a:spcBef>
                <a:spcPts val="0"/>
              </a:spcBef>
              <a:spcAft>
                <a:spcPts val="0"/>
              </a:spcAft>
              <a:buSzPts val="1900"/>
              <a:buNone/>
              <a:defRPr sz="1900"/>
            </a:lvl6pPr>
            <a:lvl7pPr lvl="6" algn="l" rtl="0">
              <a:spcBef>
                <a:spcPts val="0"/>
              </a:spcBef>
              <a:spcAft>
                <a:spcPts val="0"/>
              </a:spcAft>
              <a:buSzPts val="1900"/>
              <a:buNone/>
              <a:defRPr sz="1900"/>
            </a:lvl7pPr>
            <a:lvl8pPr lvl="7" algn="l" rtl="0">
              <a:spcBef>
                <a:spcPts val="0"/>
              </a:spcBef>
              <a:spcAft>
                <a:spcPts val="0"/>
              </a:spcAft>
              <a:buSzPts val="1900"/>
              <a:buNone/>
              <a:defRPr sz="1900"/>
            </a:lvl8pPr>
            <a:lvl9pPr lvl="8" algn="l" rtl="0">
              <a:spcBef>
                <a:spcPts val="0"/>
              </a:spcBef>
              <a:spcAft>
                <a:spcPts val="0"/>
              </a:spcAft>
              <a:buSzPts val="1900"/>
              <a:buNone/>
              <a:defRPr sz="1900"/>
            </a:lvl9pPr>
          </a:lstStyle>
          <a:p>
            <a:endParaRPr/>
          </a:p>
        </p:txBody>
      </p:sp>
      <p:sp>
        <p:nvSpPr>
          <p:cNvPr id="36" name="Google Shape;36;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900"/>
              <a:buNone/>
              <a:defRPr sz="1900"/>
            </a:lvl1pPr>
            <a:lvl2pPr lvl="1" algn="l" rtl="0">
              <a:spcBef>
                <a:spcPts val="0"/>
              </a:spcBef>
              <a:spcAft>
                <a:spcPts val="0"/>
              </a:spcAft>
              <a:buSzPts val="1900"/>
              <a:buNone/>
              <a:defRPr sz="1900"/>
            </a:lvl2pPr>
            <a:lvl3pPr lvl="2" algn="l" rtl="0">
              <a:spcBef>
                <a:spcPts val="0"/>
              </a:spcBef>
              <a:spcAft>
                <a:spcPts val="0"/>
              </a:spcAft>
              <a:buSzPts val="1900"/>
              <a:buNone/>
              <a:defRPr sz="1900"/>
            </a:lvl3pPr>
            <a:lvl4pPr lvl="3" algn="l" rtl="0">
              <a:spcBef>
                <a:spcPts val="0"/>
              </a:spcBef>
              <a:spcAft>
                <a:spcPts val="0"/>
              </a:spcAft>
              <a:buSzPts val="1900"/>
              <a:buNone/>
              <a:defRPr sz="1900"/>
            </a:lvl4pPr>
            <a:lvl5pPr lvl="4" algn="l" rtl="0">
              <a:spcBef>
                <a:spcPts val="0"/>
              </a:spcBef>
              <a:spcAft>
                <a:spcPts val="0"/>
              </a:spcAft>
              <a:buSzPts val="1900"/>
              <a:buNone/>
              <a:defRPr sz="1900"/>
            </a:lvl5pPr>
            <a:lvl6pPr lvl="5" algn="l" rtl="0">
              <a:spcBef>
                <a:spcPts val="0"/>
              </a:spcBef>
              <a:spcAft>
                <a:spcPts val="0"/>
              </a:spcAft>
              <a:buSzPts val="1900"/>
              <a:buNone/>
              <a:defRPr sz="1900"/>
            </a:lvl6pPr>
            <a:lvl7pPr lvl="6" algn="l" rtl="0">
              <a:spcBef>
                <a:spcPts val="0"/>
              </a:spcBef>
              <a:spcAft>
                <a:spcPts val="0"/>
              </a:spcAft>
              <a:buSzPts val="1900"/>
              <a:buNone/>
              <a:defRPr sz="1900"/>
            </a:lvl7pPr>
            <a:lvl8pPr lvl="7" algn="l" rtl="0">
              <a:spcBef>
                <a:spcPts val="0"/>
              </a:spcBef>
              <a:spcAft>
                <a:spcPts val="0"/>
              </a:spcAft>
              <a:buSzPts val="1900"/>
              <a:buNone/>
              <a:defRPr sz="1900"/>
            </a:lvl8pPr>
            <a:lvl9pPr lvl="8" algn="l" rtl="0">
              <a:spcBef>
                <a:spcPts val="0"/>
              </a:spcBef>
              <a:spcAft>
                <a:spcPts val="0"/>
              </a:spcAft>
              <a:buSzPts val="1900"/>
              <a:buNone/>
              <a:defRPr sz="1900"/>
            </a:lvl9pPr>
          </a:lstStyle>
          <a:p>
            <a:endParaRPr/>
          </a:p>
        </p:txBody>
      </p:sp>
      <p:sp>
        <p:nvSpPr>
          <p:cNvPr id="37" name="Google Shape;37;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900"/>
            </a:lvl1pPr>
            <a:lvl2pPr marL="0" lvl="1" indent="0" algn="r" rtl="0">
              <a:spcBef>
                <a:spcPts val="0"/>
              </a:spcBef>
              <a:buNone/>
              <a:defRPr sz="1900"/>
            </a:lvl2pPr>
            <a:lvl3pPr marL="0" lvl="2" indent="0" algn="r" rtl="0">
              <a:spcBef>
                <a:spcPts val="0"/>
              </a:spcBef>
              <a:buNone/>
              <a:defRPr sz="1900"/>
            </a:lvl3pPr>
            <a:lvl4pPr marL="0" lvl="3" indent="0" algn="r" rtl="0">
              <a:spcBef>
                <a:spcPts val="0"/>
              </a:spcBef>
              <a:buNone/>
              <a:defRPr sz="1900"/>
            </a:lvl4pPr>
            <a:lvl5pPr marL="0" lvl="4" indent="0" algn="r" rtl="0">
              <a:spcBef>
                <a:spcPts val="0"/>
              </a:spcBef>
              <a:buNone/>
              <a:defRPr sz="1900"/>
            </a:lvl5pPr>
            <a:lvl6pPr marL="0" lvl="5" indent="0" algn="r" rtl="0">
              <a:spcBef>
                <a:spcPts val="0"/>
              </a:spcBef>
              <a:buNone/>
              <a:defRPr sz="1900"/>
            </a:lvl6pPr>
            <a:lvl7pPr marL="0" lvl="6" indent="0" algn="r" rtl="0">
              <a:spcBef>
                <a:spcPts val="0"/>
              </a:spcBef>
              <a:buNone/>
              <a:defRPr sz="1900"/>
            </a:lvl7pPr>
            <a:lvl8pPr marL="0" lvl="7" indent="0" algn="r" rtl="0">
              <a:spcBef>
                <a:spcPts val="0"/>
              </a:spcBef>
              <a:buNone/>
              <a:defRPr sz="1900"/>
            </a:lvl8pPr>
            <a:lvl9pPr marL="0" lvl="8" indent="0" algn="r" rtl="0">
              <a:spcBef>
                <a:spcPts val="0"/>
              </a:spcBef>
              <a:buNone/>
              <a:defRPr sz="19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mt="93744"/>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2420" y="18255"/>
            <a:ext cx="1156716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3554"/>
              </a:buClr>
              <a:buSzPts val="3600"/>
              <a:buFont typeface="Verdana"/>
              <a:buNone/>
              <a:defRPr sz="3600" b="1" i="0" u="none" strike="noStrike" cap="none">
                <a:solidFill>
                  <a:srgbClr val="003554"/>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306070" y="708837"/>
            <a:ext cx="11567160" cy="2852737"/>
          </a:xfrm>
          <a:prstGeom prst="rect">
            <a:avLst/>
          </a:prstGeom>
          <a:noFill/>
          <a:ln>
            <a:noFill/>
          </a:ln>
        </p:spPr>
        <p:txBody>
          <a:bodyPr spcFirstLastPara="1" wrap="square" lIns="91425" tIns="45700" rIns="91425" bIns="45700" anchor="b" anchorCtr="0">
            <a:normAutofit/>
          </a:bodyPr>
          <a:lstStyle/>
          <a:p>
            <a:pPr marL="0" lvl="0" indent="0" algn="ctr" rtl="0">
              <a:lnSpc>
                <a:spcPct val="95000"/>
              </a:lnSpc>
              <a:spcBef>
                <a:spcPts val="0"/>
              </a:spcBef>
              <a:spcAft>
                <a:spcPts val="0"/>
              </a:spcAft>
              <a:buClr>
                <a:schemeClr val="dk1"/>
              </a:buClr>
              <a:buSzPts val="1100"/>
              <a:buFont typeface="Arial"/>
              <a:buNone/>
            </a:pPr>
            <a:r>
              <a:rPr lang="en-US" sz="4000"/>
              <a:t>The Basics of Gainful</a:t>
            </a:r>
            <a:br>
              <a:rPr lang="en-US" sz="4000"/>
            </a:br>
            <a:r>
              <a:rPr lang="en-US" sz="4000"/>
              <a:t> Employment and Financial Value Transparency </a:t>
            </a:r>
            <a:endParaRPr sz="4000"/>
          </a:p>
          <a:p>
            <a:pPr marL="0" lvl="0" indent="0" algn="ctr" rtl="0">
              <a:lnSpc>
                <a:spcPct val="90000"/>
              </a:lnSpc>
              <a:spcBef>
                <a:spcPts val="0"/>
              </a:spcBef>
              <a:spcAft>
                <a:spcPts val="0"/>
              </a:spcAft>
              <a:buClr>
                <a:schemeClr val="lt1"/>
              </a:buClr>
              <a:buSzPts val="4800"/>
              <a:buFont typeface="Verdana"/>
              <a:buNone/>
            </a:pPr>
            <a:endParaRPr/>
          </a:p>
        </p:txBody>
      </p:sp>
      <p:sp>
        <p:nvSpPr>
          <p:cNvPr id="43" name="Google Shape;43;p10"/>
          <p:cNvSpPr txBox="1">
            <a:spLocks noGrp="1"/>
          </p:cNvSpPr>
          <p:nvPr>
            <p:ph type="body" idx="1"/>
          </p:nvPr>
        </p:nvSpPr>
        <p:spPr>
          <a:xfrm>
            <a:off x="306070" y="4575140"/>
            <a:ext cx="11567160" cy="69984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n-US"/>
              <a:t>NCASFAA Fall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Who is impacted by the 2023 Final Rule?</a:t>
            </a:r>
            <a:endParaRPr/>
          </a:p>
        </p:txBody>
      </p:sp>
      <p:pic>
        <p:nvPicPr>
          <p:cNvPr id="97" name="Google Shape;97;p19"/>
          <p:cNvPicPr preferRelativeResize="0"/>
          <p:nvPr/>
        </p:nvPicPr>
        <p:blipFill>
          <a:blip r:embed="rId3">
            <a:alphaModFix/>
          </a:blip>
          <a:stretch>
            <a:fillRect/>
          </a:stretch>
        </p:blipFill>
        <p:spPr>
          <a:xfrm>
            <a:off x="3963700" y="1916863"/>
            <a:ext cx="3911007" cy="2359863"/>
          </a:xfrm>
          <a:prstGeom prst="rect">
            <a:avLst/>
          </a:prstGeom>
          <a:noFill/>
          <a:ln>
            <a:noFill/>
          </a:ln>
        </p:spPr>
      </p:pic>
      <p:sp>
        <p:nvSpPr>
          <p:cNvPr id="98" name="Google Shape;98;p19"/>
          <p:cNvSpPr txBox="1"/>
          <p:nvPr/>
        </p:nvSpPr>
        <p:spPr>
          <a:xfrm>
            <a:off x="1143000" y="4831775"/>
            <a:ext cx="8226000" cy="846600"/>
          </a:xfrm>
          <a:prstGeom prst="rect">
            <a:avLst/>
          </a:prstGeom>
          <a:noFill/>
          <a:ln>
            <a:noFill/>
          </a:ln>
        </p:spPr>
        <p:txBody>
          <a:bodyPr spcFirstLastPara="1" wrap="square" lIns="91425" tIns="91425" rIns="91425" bIns="91425" anchor="t" anchorCtr="0">
            <a:spAutoFit/>
          </a:bodyPr>
          <a:lstStyle/>
          <a:p>
            <a:pPr marL="457200" lvl="0" indent="0" algn="ctr" rtl="0">
              <a:spcBef>
                <a:spcPts val="0"/>
              </a:spcBef>
              <a:spcAft>
                <a:spcPts val="0"/>
              </a:spcAft>
              <a:buNone/>
            </a:pPr>
            <a:r>
              <a:rPr lang="en-US" sz="4300"/>
              <a:t>YOU!</a:t>
            </a:r>
            <a:endParaRPr sz="43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Who is required to report information?</a:t>
            </a:r>
            <a:endParaRPr/>
          </a:p>
        </p:txBody>
      </p:sp>
      <p:sp>
        <p:nvSpPr>
          <p:cNvPr id="104" name="Google Shape;104;p20"/>
          <p:cNvSpPr txBox="1">
            <a:spLocks noGrp="1"/>
          </p:cNvSpPr>
          <p:nvPr>
            <p:ph type="body" idx="1"/>
          </p:nvPr>
        </p:nvSpPr>
        <p:spPr>
          <a:xfrm>
            <a:off x="312420" y="1479182"/>
            <a:ext cx="11567100" cy="3930300"/>
          </a:xfrm>
          <a:prstGeom prst="rect">
            <a:avLst/>
          </a:prstGeom>
        </p:spPr>
        <p:txBody>
          <a:bodyPr spcFirstLastPara="1" wrap="square" lIns="91425" tIns="45700" rIns="91425" bIns="45700" anchor="t" anchorCtr="0">
            <a:noAutofit/>
          </a:bodyPr>
          <a:lstStyle/>
          <a:p>
            <a:pPr marL="457200" lvl="0" indent="-406400" algn="l" rtl="0">
              <a:spcBef>
                <a:spcPts val="1800"/>
              </a:spcBef>
              <a:spcAft>
                <a:spcPts val="0"/>
              </a:spcAft>
              <a:buSzPts val="2800"/>
              <a:buFont typeface="Arial"/>
              <a:buChar char="●"/>
            </a:pPr>
            <a:r>
              <a:rPr lang="en-US">
                <a:highlight>
                  <a:srgbClr val="FFFFFF"/>
                </a:highlight>
                <a:latin typeface="Arial"/>
                <a:ea typeface="Arial"/>
                <a:cs typeface="Arial"/>
                <a:sym typeface="Arial"/>
              </a:rPr>
              <a:t>The FVT requirements apply to </a:t>
            </a:r>
            <a:r>
              <a:rPr lang="en-US" b="1">
                <a:highlight>
                  <a:srgbClr val="FFFFFF"/>
                </a:highlight>
                <a:latin typeface="Arial"/>
                <a:ea typeface="Arial"/>
                <a:cs typeface="Arial"/>
                <a:sym typeface="Arial"/>
              </a:rPr>
              <a:t>all programs that participate in Title IV</a:t>
            </a:r>
            <a:r>
              <a:rPr lang="en-US">
                <a:highlight>
                  <a:srgbClr val="FFFFFF"/>
                </a:highlight>
                <a:latin typeface="Arial"/>
                <a:ea typeface="Arial"/>
                <a:cs typeface="Arial"/>
                <a:sym typeface="Arial"/>
              </a:rPr>
              <a:t> (GE or not)</a:t>
            </a:r>
            <a:endParaRPr>
              <a:highlight>
                <a:srgbClr val="FFFFFF"/>
              </a:highlight>
              <a:latin typeface="Arial"/>
              <a:ea typeface="Arial"/>
              <a:cs typeface="Arial"/>
              <a:sym typeface="Arial"/>
            </a:endParaRPr>
          </a:p>
          <a:p>
            <a:pPr marL="914400" lvl="1" indent="-381000" algn="l" rtl="0">
              <a:spcBef>
                <a:spcPts val="0"/>
              </a:spcBef>
              <a:spcAft>
                <a:spcPts val="0"/>
              </a:spcAft>
              <a:buSzPts val="2400"/>
              <a:buFont typeface="Arial"/>
              <a:buChar char="○"/>
            </a:pPr>
            <a:r>
              <a:rPr lang="en-US" sz="2400">
                <a:highlight>
                  <a:srgbClr val="FFFFFF"/>
                </a:highlight>
                <a:latin typeface="Arial"/>
                <a:ea typeface="Arial"/>
                <a:cs typeface="Arial"/>
                <a:sym typeface="Arial"/>
              </a:rPr>
              <a:t>Title IV eligibility framework for failing programs only applies to GE programs</a:t>
            </a:r>
            <a:endParaRPr sz="2400">
              <a:highlight>
                <a:srgbClr val="FFFFFF"/>
              </a:highlight>
              <a:latin typeface="Arial"/>
              <a:ea typeface="Arial"/>
              <a:cs typeface="Arial"/>
              <a:sym typeface="Arial"/>
            </a:endParaRPr>
          </a:p>
          <a:p>
            <a:pPr marL="0" lvl="0" indent="0" algn="l" rtl="0">
              <a:spcBef>
                <a:spcPts val="1800"/>
              </a:spcBef>
              <a:spcAft>
                <a:spcPts val="0"/>
              </a:spcAft>
              <a:buNone/>
            </a:pPr>
            <a:endParaRPr>
              <a:highlight>
                <a:srgbClr val="FFFFFF"/>
              </a:highlight>
              <a:latin typeface="Arial"/>
              <a:ea typeface="Arial"/>
              <a:cs typeface="Arial"/>
              <a:sym typeface="Arial"/>
            </a:endParaRPr>
          </a:p>
          <a:p>
            <a:pPr marL="457200" lvl="0" indent="-406400" algn="l" rtl="0">
              <a:spcBef>
                <a:spcPts val="1800"/>
              </a:spcBef>
              <a:spcAft>
                <a:spcPts val="0"/>
              </a:spcAft>
              <a:buSzPts val="2800"/>
              <a:buFont typeface="Arial"/>
              <a:buChar char="●"/>
            </a:pPr>
            <a:r>
              <a:rPr lang="en-US">
                <a:highlight>
                  <a:srgbClr val="FFFFFF"/>
                </a:highlight>
                <a:latin typeface="Arial"/>
                <a:ea typeface="Arial"/>
                <a:cs typeface="Arial"/>
                <a:sym typeface="Arial"/>
              </a:rPr>
              <a:t>668.408(a)(1) states schools must report required data for “each GE program and eligible non-GE program, for its most recently completed award year...”</a:t>
            </a:r>
            <a:endParaRPr>
              <a:highlight>
                <a:srgbClr val="FFFFFF"/>
              </a:highlight>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FVT Applies to Everyone</a:t>
            </a:r>
            <a:endParaRPr/>
          </a:p>
        </p:txBody>
      </p:sp>
      <p:sp>
        <p:nvSpPr>
          <p:cNvPr id="110" name="Google Shape;110;p21"/>
          <p:cNvSpPr txBox="1">
            <a:spLocks noGrp="1"/>
          </p:cNvSpPr>
          <p:nvPr>
            <p:ph type="body" idx="1"/>
          </p:nvPr>
        </p:nvSpPr>
        <p:spPr>
          <a:xfrm>
            <a:off x="312420" y="1479182"/>
            <a:ext cx="11567100" cy="3930300"/>
          </a:xfrm>
          <a:prstGeom prst="rect">
            <a:avLst/>
          </a:prstGeom>
        </p:spPr>
        <p:txBody>
          <a:bodyPr spcFirstLastPara="1" wrap="square" lIns="91425" tIns="45700" rIns="91425" bIns="45700" anchor="t" anchorCtr="0">
            <a:noAutofit/>
          </a:bodyPr>
          <a:lstStyle/>
          <a:p>
            <a:pPr marL="457200" lvl="0" indent="-406400" algn="l" rtl="0">
              <a:spcBef>
                <a:spcPts val="1800"/>
              </a:spcBef>
              <a:spcAft>
                <a:spcPts val="0"/>
              </a:spcAft>
              <a:buSzPts val="2800"/>
              <a:buFont typeface="Arial"/>
              <a:buChar char="•"/>
            </a:pPr>
            <a:r>
              <a:rPr lang="en-US">
                <a:highlight>
                  <a:srgbClr val="FFFFFF"/>
                </a:highlight>
                <a:latin typeface="Arial"/>
                <a:ea typeface="Arial"/>
                <a:cs typeface="Arial"/>
                <a:sym typeface="Arial"/>
              </a:rPr>
              <a:t>The FVT requirements apply to </a:t>
            </a:r>
            <a:r>
              <a:rPr lang="en-US" b="1">
                <a:highlight>
                  <a:srgbClr val="FFFFFF"/>
                </a:highlight>
                <a:latin typeface="Arial"/>
                <a:ea typeface="Arial"/>
                <a:cs typeface="Arial"/>
                <a:sym typeface="Arial"/>
              </a:rPr>
              <a:t>all programs that participate in Title IV</a:t>
            </a:r>
            <a:r>
              <a:rPr lang="en-US">
                <a:highlight>
                  <a:srgbClr val="FFFFFF"/>
                </a:highlight>
                <a:latin typeface="Arial"/>
                <a:ea typeface="Arial"/>
                <a:cs typeface="Arial"/>
                <a:sym typeface="Arial"/>
              </a:rPr>
              <a:t> (GE or not)</a:t>
            </a:r>
            <a:endParaRPr>
              <a:highlight>
                <a:srgbClr val="FFFFFF"/>
              </a:highlight>
              <a:latin typeface="Arial"/>
              <a:ea typeface="Arial"/>
              <a:cs typeface="Arial"/>
              <a:sym typeface="Arial"/>
            </a:endParaRPr>
          </a:p>
          <a:p>
            <a:pPr marL="914400" lvl="1" indent="-381000" algn="l" rtl="0">
              <a:spcBef>
                <a:spcPts val="0"/>
              </a:spcBef>
              <a:spcAft>
                <a:spcPts val="0"/>
              </a:spcAft>
              <a:buSzPts val="2400"/>
              <a:buFont typeface="Arial"/>
              <a:buChar char="⮚"/>
            </a:pPr>
            <a:r>
              <a:rPr lang="en-US" sz="2400">
                <a:highlight>
                  <a:srgbClr val="FFFFFF"/>
                </a:highlight>
                <a:latin typeface="Arial"/>
                <a:ea typeface="Arial"/>
                <a:cs typeface="Arial"/>
                <a:sym typeface="Arial"/>
              </a:rPr>
              <a:t>Title IV eligibility framework for failing programs only applies to GE programs</a:t>
            </a:r>
            <a:endParaRPr sz="2400">
              <a:highlight>
                <a:srgbClr val="FFFFFF"/>
              </a:highlight>
              <a:latin typeface="Arial"/>
              <a:ea typeface="Arial"/>
              <a:cs typeface="Arial"/>
              <a:sym typeface="Arial"/>
            </a:endParaRPr>
          </a:p>
          <a:p>
            <a:pPr marL="457200" lvl="0" indent="-406400" algn="l" rtl="0">
              <a:spcBef>
                <a:spcPts val="0"/>
              </a:spcBef>
              <a:spcAft>
                <a:spcPts val="0"/>
              </a:spcAft>
              <a:buSzPts val="2800"/>
              <a:buFont typeface="Arial"/>
              <a:buChar char="•"/>
            </a:pPr>
            <a:r>
              <a:rPr lang="en-US">
                <a:highlight>
                  <a:srgbClr val="FFFFFF"/>
                </a:highlight>
                <a:latin typeface="Arial"/>
                <a:ea typeface="Arial"/>
                <a:cs typeface="Arial"/>
                <a:sym typeface="Arial"/>
              </a:rPr>
              <a:t>668.408(a)(1) states schools must report required data for “each GE program and eligible non-GE program, for its most recently completed award year...”</a:t>
            </a:r>
            <a:endParaRPr>
              <a:highlight>
                <a:srgbClr val="FFFFFF"/>
              </a:highlight>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lnSpc>
                <a:spcPct val="115000"/>
              </a:lnSpc>
              <a:spcBef>
                <a:spcPts val="1000"/>
              </a:spcBef>
              <a:spcAft>
                <a:spcPts val="0"/>
              </a:spcAft>
              <a:buClr>
                <a:schemeClr val="dk1"/>
              </a:buClr>
              <a:buSzPts val="1100"/>
              <a:buFont typeface="Arial"/>
              <a:buNone/>
            </a:pPr>
            <a:r>
              <a:rPr lang="en-US" sz="3300">
                <a:solidFill>
                  <a:srgbClr val="004A87"/>
                </a:solidFill>
              </a:rPr>
              <a:t>GE &amp; Non-GE Programs</a:t>
            </a:r>
            <a:endParaRPr sz="3300">
              <a:solidFill>
                <a:srgbClr val="004A87"/>
              </a:solidFill>
            </a:endParaRPr>
          </a:p>
          <a:p>
            <a:pPr marL="0" lvl="0" indent="0" algn="l" rtl="0">
              <a:spcBef>
                <a:spcPts val="0"/>
              </a:spcBef>
              <a:spcAft>
                <a:spcPts val="0"/>
              </a:spcAft>
              <a:buNone/>
            </a:pPr>
            <a:endParaRPr/>
          </a:p>
        </p:txBody>
      </p:sp>
      <p:sp>
        <p:nvSpPr>
          <p:cNvPr id="116" name="Google Shape;116;p22"/>
          <p:cNvSpPr txBox="1">
            <a:spLocks noGrp="1"/>
          </p:cNvSpPr>
          <p:nvPr>
            <p:ph type="body" idx="1"/>
          </p:nvPr>
        </p:nvSpPr>
        <p:spPr>
          <a:xfrm>
            <a:off x="312420" y="1479182"/>
            <a:ext cx="11567100" cy="393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Font typeface="Arial"/>
              <a:buChar char="•"/>
            </a:pPr>
            <a:r>
              <a:rPr lang="en-US">
                <a:highlight>
                  <a:srgbClr val="FFFFFF"/>
                </a:highlight>
                <a:latin typeface="Arial"/>
                <a:ea typeface="Arial"/>
                <a:cs typeface="Arial"/>
                <a:sym typeface="Arial"/>
              </a:rPr>
              <a:t>A GE program and an eligible non-GE program are specifically defined in 668.2(b)</a:t>
            </a:r>
            <a:endParaRPr>
              <a:highlight>
                <a:srgbClr val="FFFFFF"/>
              </a:highlight>
              <a:latin typeface="Arial"/>
              <a:ea typeface="Arial"/>
              <a:cs typeface="Arial"/>
              <a:sym typeface="Arial"/>
            </a:endParaRPr>
          </a:p>
          <a:p>
            <a:pPr marL="457200" lvl="0" indent="-406400" algn="l" rtl="0">
              <a:spcBef>
                <a:spcPts val="0"/>
              </a:spcBef>
              <a:spcAft>
                <a:spcPts val="0"/>
              </a:spcAft>
              <a:buSzPts val="2800"/>
              <a:buFont typeface="Arial"/>
              <a:buChar char="•"/>
            </a:pPr>
            <a:r>
              <a:rPr lang="en-US">
                <a:highlight>
                  <a:srgbClr val="FFFFFF"/>
                </a:highlight>
                <a:latin typeface="Arial"/>
                <a:ea typeface="Arial"/>
                <a:cs typeface="Arial"/>
                <a:sym typeface="Arial"/>
              </a:rPr>
              <a:t>For GE programs, the definition cross-references to 668.8, “Eligible program,” and includes only the following Title IV-eligible programs:</a:t>
            </a:r>
            <a:endParaRPr>
              <a:highlight>
                <a:srgbClr val="FFFFFF"/>
              </a:highlight>
              <a:latin typeface="Arial"/>
              <a:ea typeface="Arial"/>
              <a:cs typeface="Arial"/>
              <a:sym typeface="Arial"/>
            </a:endParaRPr>
          </a:p>
          <a:p>
            <a:pPr marL="914400" lvl="1" indent="-381000" algn="l" rtl="0">
              <a:spcBef>
                <a:spcPts val="0"/>
              </a:spcBef>
              <a:spcAft>
                <a:spcPts val="0"/>
              </a:spcAft>
              <a:buSzPts val="2400"/>
              <a:buFont typeface="Arial"/>
              <a:buChar char="⮚"/>
            </a:pPr>
            <a:r>
              <a:rPr lang="en-US" sz="2400">
                <a:highlight>
                  <a:srgbClr val="FFFFFF"/>
                </a:highlight>
                <a:latin typeface="Arial"/>
                <a:ea typeface="Arial"/>
                <a:cs typeface="Arial"/>
                <a:sym typeface="Arial"/>
              </a:rPr>
              <a:t>668.8(c)(3): “[A]t least a one-academic-year training program that leads to a certificate, or other nondegree recognized credential, and prepares students for gainful employment in a recognized occupation.”</a:t>
            </a:r>
            <a:endParaRPr>
              <a:highlight>
                <a:srgbClr val="FFFFFF"/>
              </a:highlight>
              <a:latin typeface="Arial"/>
              <a:ea typeface="Arial"/>
              <a:cs typeface="Arial"/>
              <a:sym typeface="Arial"/>
            </a:endParaRPr>
          </a:p>
          <a:p>
            <a:pPr marL="914400" lvl="1" indent="-381000" algn="l" rtl="0">
              <a:spcBef>
                <a:spcPts val="0"/>
              </a:spcBef>
              <a:spcAft>
                <a:spcPts val="0"/>
              </a:spcAft>
              <a:buSzPts val="2400"/>
              <a:buFont typeface="Arial"/>
              <a:buChar char="⮚"/>
            </a:pPr>
            <a:r>
              <a:rPr lang="en-US" sz="2400">
                <a:highlight>
                  <a:srgbClr val="FFFFFF"/>
                </a:highlight>
                <a:latin typeface="Arial"/>
                <a:ea typeface="Arial"/>
                <a:cs typeface="Arial"/>
                <a:sym typeface="Arial"/>
              </a:rPr>
              <a:t>668.8(d): “An eligible program provided by a proprietary institution of higher education or postsecondary vocational institution…”</a:t>
            </a:r>
            <a:endParaRPr sz="2400">
              <a:highlight>
                <a:srgbClr val="FFFFFF"/>
              </a:highlight>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idx="4294967295"/>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lnSpc>
                <a:spcPct val="115000"/>
              </a:lnSpc>
              <a:spcBef>
                <a:spcPts val="1000"/>
              </a:spcBef>
              <a:spcAft>
                <a:spcPts val="0"/>
              </a:spcAft>
              <a:buClr>
                <a:schemeClr val="dk1"/>
              </a:buClr>
              <a:buSzPts val="1100"/>
              <a:buFont typeface="Arial"/>
              <a:buNone/>
            </a:pPr>
            <a:r>
              <a:rPr lang="en-US" sz="3300">
                <a:solidFill>
                  <a:srgbClr val="004A87"/>
                </a:solidFill>
              </a:rPr>
              <a:t>WHO</a:t>
            </a:r>
            <a:r>
              <a:rPr lang="en-US" sz="3300" b="0">
                <a:solidFill>
                  <a:srgbClr val="004A87"/>
                </a:solidFill>
              </a:rPr>
              <a:t> is </a:t>
            </a:r>
            <a:r>
              <a:rPr lang="en-US" sz="3300" b="0" i="1">
                <a:solidFill>
                  <a:srgbClr val="004A87"/>
                </a:solidFill>
              </a:rPr>
              <a:t>not</a:t>
            </a:r>
            <a:r>
              <a:rPr lang="en-US" sz="3300" b="0">
                <a:solidFill>
                  <a:srgbClr val="004A87"/>
                </a:solidFill>
              </a:rPr>
              <a:t> required to report information? </a:t>
            </a:r>
            <a:endParaRPr sz="3300" b="0">
              <a:solidFill>
                <a:srgbClr val="004A87"/>
              </a:solidFill>
            </a:endParaRPr>
          </a:p>
          <a:p>
            <a:pPr marL="0" lvl="0" indent="0" algn="l" rtl="0">
              <a:spcBef>
                <a:spcPts val="0"/>
              </a:spcBef>
              <a:spcAft>
                <a:spcPts val="0"/>
              </a:spcAft>
              <a:buNone/>
            </a:pPr>
            <a:endParaRPr/>
          </a:p>
        </p:txBody>
      </p:sp>
      <p:pic>
        <p:nvPicPr>
          <p:cNvPr id="122" name="Google Shape;122;p23"/>
          <p:cNvPicPr preferRelativeResize="0"/>
          <p:nvPr/>
        </p:nvPicPr>
        <p:blipFill>
          <a:blip r:embed="rId3">
            <a:alphaModFix/>
          </a:blip>
          <a:stretch>
            <a:fillRect/>
          </a:stretch>
        </p:blipFill>
        <p:spPr>
          <a:xfrm>
            <a:off x="1295400" y="1576393"/>
            <a:ext cx="8553450" cy="3705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Institutional Exclusions</a:t>
            </a:r>
            <a:endParaRPr/>
          </a:p>
        </p:txBody>
      </p:sp>
      <p:sp>
        <p:nvSpPr>
          <p:cNvPr id="128" name="Google Shape;128;p24"/>
          <p:cNvSpPr txBox="1">
            <a:spLocks noGrp="1"/>
          </p:cNvSpPr>
          <p:nvPr>
            <p:ph type="body" idx="1"/>
          </p:nvPr>
        </p:nvSpPr>
        <p:spPr>
          <a:xfrm>
            <a:off x="312425" y="1065074"/>
            <a:ext cx="11567100" cy="4344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solidFill>
                  <a:srgbClr val="17232E"/>
                </a:solidFill>
                <a:highlight>
                  <a:srgbClr val="FFFFFF"/>
                </a:highlight>
                <a:latin typeface="Arial"/>
                <a:ea typeface="Arial"/>
                <a:cs typeface="Arial"/>
                <a:sym typeface="Arial"/>
              </a:rPr>
              <a:t>Some institutions and </a:t>
            </a:r>
            <a:r>
              <a:rPr lang="en-US" b="1">
                <a:solidFill>
                  <a:srgbClr val="17232E"/>
                </a:solidFill>
                <a:highlight>
                  <a:srgbClr val="FFFFFF"/>
                </a:highlight>
                <a:latin typeface="Arial"/>
                <a:ea typeface="Arial"/>
                <a:cs typeface="Arial"/>
                <a:sym typeface="Arial"/>
              </a:rPr>
              <a:t>all their programs </a:t>
            </a:r>
            <a:r>
              <a:rPr lang="en-US">
                <a:solidFill>
                  <a:srgbClr val="17232E"/>
                </a:solidFill>
                <a:highlight>
                  <a:srgbClr val="FFFFFF"/>
                </a:highlight>
                <a:latin typeface="Arial"/>
                <a:ea typeface="Arial"/>
                <a:cs typeface="Arial"/>
                <a:sym typeface="Arial"/>
              </a:rPr>
              <a:t>are excluded from some or all requirements</a:t>
            </a:r>
            <a:endParaRPr>
              <a:solidFill>
                <a:srgbClr val="17232E"/>
              </a:solidFill>
              <a:highlight>
                <a:srgbClr val="FFFFFF"/>
              </a:highlight>
              <a:latin typeface="Arial"/>
              <a:ea typeface="Arial"/>
              <a:cs typeface="Arial"/>
              <a:sym typeface="Arial"/>
            </a:endParaRPr>
          </a:p>
          <a:p>
            <a:pPr marL="457200" lvl="0" indent="-393700" algn="l" rtl="0">
              <a:spcBef>
                <a:spcPts val="1000"/>
              </a:spcBef>
              <a:spcAft>
                <a:spcPts val="0"/>
              </a:spcAft>
              <a:buSzPts val="2600"/>
              <a:buFont typeface="Arial"/>
              <a:buChar char="•"/>
            </a:pPr>
            <a:r>
              <a:rPr lang="en-US" sz="2600">
                <a:latin typeface="Arial"/>
                <a:ea typeface="Arial"/>
                <a:cs typeface="Arial"/>
                <a:sym typeface="Arial"/>
              </a:rPr>
              <a:t>Institutions with no groups of substantially similar programs (same four-digit CIP prefix) that produced at least 30 total completers over the preceding four award years</a:t>
            </a:r>
            <a:endParaRPr sz="2600">
              <a:latin typeface="Arial"/>
              <a:ea typeface="Arial"/>
              <a:cs typeface="Arial"/>
              <a:sym typeface="Arial"/>
            </a:endParaRPr>
          </a:p>
          <a:p>
            <a:pPr marL="914400" lvl="1" indent="-393700" algn="l" rtl="0">
              <a:lnSpc>
                <a:spcPct val="95000"/>
              </a:lnSpc>
              <a:spcBef>
                <a:spcPts val="0"/>
              </a:spcBef>
              <a:spcAft>
                <a:spcPts val="0"/>
              </a:spcAft>
              <a:buSzPts val="2600"/>
              <a:buFont typeface="Arial"/>
              <a:buChar char="⮚"/>
            </a:pPr>
            <a:r>
              <a:rPr lang="en-US">
                <a:latin typeface="Arial"/>
                <a:ea typeface="Arial"/>
                <a:cs typeface="Arial"/>
                <a:sym typeface="Arial"/>
              </a:rPr>
              <a:t>Not subject to any of the FVT or GE provisions</a:t>
            </a:r>
            <a:endParaRPr sz="2600">
              <a:latin typeface="Arial"/>
              <a:ea typeface="Arial"/>
              <a:cs typeface="Arial"/>
              <a:sym typeface="Arial"/>
            </a:endParaRPr>
          </a:p>
          <a:p>
            <a:pPr marL="457200" lvl="0" indent="-393700" algn="l" rtl="0">
              <a:lnSpc>
                <a:spcPct val="95000"/>
              </a:lnSpc>
              <a:spcBef>
                <a:spcPts val="0"/>
              </a:spcBef>
              <a:spcAft>
                <a:spcPts val="0"/>
              </a:spcAft>
              <a:buSzPts val="2600"/>
              <a:buChar char="•"/>
            </a:pPr>
            <a:r>
              <a:rPr lang="en-US" sz="2600">
                <a:solidFill>
                  <a:srgbClr val="17232E"/>
                </a:solidFill>
                <a:highlight>
                  <a:srgbClr val="FFFFFF"/>
                </a:highlight>
                <a:latin typeface="Arial"/>
                <a:ea typeface="Arial"/>
                <a:cs typeface="Arial"/>
                <a:sym typeface="Arial"/>
              </a:rPr>
              <a:t>Institutions with main campuses located in a U.S. Territory or the Freely Associated States</a:t>
            </a:r>
            <a:endParaRPr sz="2600">
              <a:latin typeface="Arial"/>
              <a:ea typeface="Arial"/>
              <a:cs typeface="Arial"/>
              <a:sym typeface="Arial"/>
            </a:endParaRPr>
          </a:p>
          <a:p>
            <a:pPr marL="914400" lvl="1" indent="-393700" algn="l" rtl="0">
              <a:lnSpc>
                <a:spcPct val="95000"/>
              </a:lnSpc>
              <a:spcBef>
                <a:spcPts val="0"/>
              </a:spcBef>
              <a:spcAft>
                <a:spcPts val="0"/>
              </a:spcAft>
              <a:buSzPts val="2600"/>
              <a:buChar char="⮚"/>
            </a:pPr>
            <a:r>
              <a:rPr lang="en-US" sz="2400">
                <a:solidFill>
                  <a:srgbClr val="17232E"/>
                </a:solidFill>
                <a:highlight>
                  <a:srgbClr val="FFFFFF"/>
                </a:highlight>
                <a:latin typeface="Arial"/>
                <a:ea typeface="Arial"/>
                <a:cs typeface="Arial"/>
                <a:sym typeface="Arial"/>
              </a:rPr>
              <a:t>Excluded from the GE accountability provisions and most FVT provisions, but must meet reporting requirements</a:t>
            </a:r>
            <a:endParaRPr sz="2400">
              <a:solidFill>
                <a:srgbClr val="17232E"/>
              </a:solidFill>
              <a:highlight>
                <a:srgbClr val="FFFFFF"/>
              </a:highlight>
              <a:latin typeface="Arial"/>
              <a:ea typeface="Arial"/>
              <a:cs typeface="Arial"/>
              <a:sym typeface="Arial"/>
            </a:endParaRPr>
          </a:p>
          <a:p>
            <a:pPr marL="457200" lvl="0" indent="0" algn="l" rtl="0">
              <a:spcBef>
                <a:spcPts val="10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06070" y="708837"/>
            <a:ext cx="115671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Reporting Requirements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lnSpc>
                <a:spcPct val="115000"/>
              </a:lnSpc>
              <a:spcBef>
                <a:spcPts val="1000"/>
              </a:spcBef>
              <a:spcAft>
                <a:spcPts val="0"/>
              </a:spcAft>
              <a:buClr>
                <a:schemeClr val="dk1"/>
              </a:buClr>
              <a:buSzPts val="1100"/>
              <a:buFont typeface="Arial"/>
              <a:buNone/>
            </a:pPr>
            <a:r>
              <a:rPr lang="en-US" sz="3300">
                <a:solidFill>
                  <a:schemeClr val="accent1"/>
                </a:solidFill>
              </a:rPr>
              <a:t>WHAT</a:t>
            </a:r>
            <a:r>
              <a:rPr lang="en-US" sz="3300" b="0">
                <a:solidFill>
                  <a:schemeClr val="accent1"/>
                </a:solidFill>
              </a:rPr>
              <a:t> are we required to report? </a:t>
            </a:r>
            <a:endParaRPr sz="3300" b="0">
              <a:solidFill>
                <a:schemeClr val="accent1"/>
              </a:solidFill>
            </a:endParaRPr>
          </a:p>
          <a:p>
            <a:pPr marL="0" lvl="0" indent="0" algn="l" rtl="0">
              <a:spcBef>
                <a:spcPts val="0"/>
              </a:spcBef>
              <a:spcAft>
                <a:spcPts val="0"/>
              </a:spcAft>
              <a:buNone/>
            </a:pPr>
            <a:endParaRPr/>
          </a:p>
        </p:txBody>
      </p:sp>
      <p:sp>
        <p:nvSpPr>
          <p:cNvPr id="139" name="Google Shape;139;p26"/>
          <p:cNvSpPr txBox="1">
            <a:spLocks noGrp="1"/>
          </p:cNvSpPr>
          <p:nvPr>
            <p:ph type="body" idx="1"/>
          </p:nvPr>
        </p:nvSpPr>
        <p:spPr>
          <a:xfrm>
            <a:off x="312420" y="1479182"/>
            <a:ext cx="11567100" cy="393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Font typeface="Arial"/>
              <a:buChar char="•"/>
            </a:pPr>
            <a:r>
              <a:rPr lang="en-US">
                <a:latin typeface="Arial"/>
                <a:ea typeface="Arial"/>
                <a:cs typeface="Arial"/>
                <a:sym typeface="Arial"/>
              </a:rPr>
              <a:t>Institutions are required to report two types of data for each GE and eligible non-GE program [668.408]:</a:t>
            </a:r>
            <a:endParaRPr>
              <a:latin typeface="Arial"/>
              <a:ea typeface="Arial"/>
              <a:cs typeface="Arial"/>
              <a:sym typeface="Arial"/>
            </a:endParaRPr>
          </a:p>
          <a:p>
            <a:pPr marL="914400" lvl="0" indent="-381000" algn="l" rtl="0">
              <a:spcBef>
                <a:spcPts val="0"/>
              </a:spcBef>
              <a:spcAft>
                <a:spcPts val="0"/>
              </a:spcAft>
              <a:buSzPts val="2400"/>
              <a:buFont typeface="Arial"/>
              <a:buChar char="❖"/>
            </a:pPr>
            <a:r>
              <a:rPr lang="en-US" sz="2400">
                <a:latin typeface="Arial"/>
                <a:ea typeface="Arial"/>
                <a:cs typeface="Arial"/>
                <a:sym typeface="Arial"/>
              </a:rPr>
              <a:t>Program-level data</a:t>
            </a:r>
            <a:endParaRPr sz="2400">
              <a:latin typeface="Arial"/>
              <a:ea typeface="Arial"/>
              <a:cs typeface="Arial"/>
              <a:sym typeface="Arial"/>
            </a:endParaRPr>
          </a:p>
          <a:p>
            <a:pPr marL="1828800" lvl="1" indent="-381000" algn="l" rtl="0">
              <a:spcBef>
                <a:spcPts val="0"/>
              </a:spcBef>
              <a:spcAft>
                <a:spcPts val="0"/>
              </a:spcAft>
              <a:buSzPts val="2400"/>
              <a:buFont typeface="Arial"/>
              <a:buChar char="➢"/>
            </a:pPr>
            <a:r>
              <a:rPr lang="en-US" sz="2200">
                <a:latin typeface="Arial"/>
                <a:ea typeface="Arial"/>
                <a:cs typeface="Arial"/>
                <a:sym typeface="Arial"/>
              </a:rPr>
              <a:t>Programs are identified by six-digit OPEID, six-digit CIP code, and credential level</a:t>
            </a:r>
            <a:endParaRPr sz="2200">
              <a:latin typeface="Arial"/>
              <a:ea typeface="Arial"/>
              <a:cs typeface="Arial"/>
              <a:sym typeface="Arial"/>
            </a:endParaRPr>
          </a:p>
          <a:p>
            <a:pPr marL="1828800" lvl="1" indent="-381000" algn="l" rtl="0">
              <a:spcBef>
                <a:spcPts val="0"/>
              </a:spcBef>
              <a:spcAft>
                <a:spcPts val="0"/>
              </a:spcAft>
              <a:buSzPts val="2400"/>
              <a:buFont typeface="Arial"/>
              <a:buChar char="➢"/>
            </a:pPr>
            <a:r>
              <a:rPr lang="en-US" sz="2200">
                <a:latin typeface="Arial"/>
                <a:ea typeface="Arial"/>
                <a:cs typeface="Arial"/>
                <a:sym typeface="Arial"/>
              </a:rPr>
              <a:t>Reporting not required for excluded program types</a:t>
            </a:r>
            <a:endParaRPr>
              <a:latin typeface="Arial"/>
              <a:ea typeface="Arial"/>
              <a:cs typeface="Arial"/>
              <a:sym typeface="Arial"/>
            </a:endParaRPr>
          </a:p>
          <a:p>
            <a:pPr marL="914400" lvl="0" indent="-381000" algn="l" rtl="0">
              <a:spcBef>
                <a:spcPts val="0"/>
              </a:spcBef>
              <a:spcAft>
                <a:spcPts val="0"/>
              </a:spcAft>
              <a:buSzPts val="2400"/>
              <a:buFont typeface="Arial"/>
              <a:buChar char="❖"/>
            </a:pPr>
            <a:r>
              <a:rPr lang="en-US" sz="2400">
                <a:latin typeface="Arial"/>
                <a:ea typeface="Arial"/>
                <a:cs typeface="Arial"/>
                <a:sym typeface="Arial"/>
              </a:rPr>
              <a:t>Student -Specific Data</a:t>
            </a:r>
            <a:endParaRPr sz="2400">
              <a:latin typeface="Arial"/>
              <a:ea typeface="Arial"/>
              <a:cs typeface="Arial"/>
              <a:sym typeface="Arial"/>
            </a:endParaRPr>
          </a:p>
          <a:p>
            <a:pPr marL="1828800" lvl="1" indent="-381000" algn="l" rtl="0">
              <a:spcBef>
                <a:spcPts val="0"/>
              </a:spcBef>
              <a:spcAft>
                <a:spcPts val="0"/>
              </a:spcAft>
              <a:buSzPts val="2400"/>
              <a:buFont typeface="Arial"/>
              <a:buChar char="➢"/>
            </a:pPr>
            <a:r>
              <a:rPr lang="en-US">
                <a:latin typeface="Arial"/>
                <a:ea typeface="Arial"/>
                <a:cs typeface="Arial"/>
                <a:sym typeface="Arial"/>
              </a:rPr>
              <a:t>Enrolled</a:t>
            </a:r>
            <a:endParaRPr>
              <a:latin typeface="Arial"/>
              <a:ea typeface="Arial"/>
              <a:cs typeface="Arial"/>
              <a:sym typeface="Arial"/>
            </a:endParaRPr>
          </a:p>
          <a:p>
            <a:pPr marL="1828800" lvl="1" indent="-381000" algn="l" rtl="0">
              <a:spcBef>
                <a:spcPts val="0"/>
              </a:spcBef>
              <a:spcAft>
                <a:spcPts val="0"/>
              </a:spcAft>
              <a:buSzPts val="2400"/>
              <a:buFont typeface="Arial"/>
              <a:buChar char="➢"/>
            </a:pPr>
            <a:r>
              <a:rPr lang="en-US">
                <a:latin typeface="Arial"/>
                <a:ea typeface="Arial"/>
                <a:cs typeface="Arial"/>
                <a:sym typeface="Arial"/>
              </a:rPr>
              <a:t>Completers and withdrawn</a:t>
            </a:r>
            <a:endParaRPr>
              <a:latin typeface="Arial"/>
              <a:ea typeface="Arial"/>
              <a:cs typeface="Arial"/>
              <a:sym typeface="Arial"/>
            </a:endParaRPr>
          </a:p>
          <a:p>
            <a:pPr marL="457200" lvl="0" indent="-406400" algn="l" rtl="0">
              <a:spcBef>
                <a:spcPts val="0"/>
              </a:spcBef>
              <a:spcAft>
                <a:spcPts val="0"/>
              </a:spcAft>
              <a:buSzPts val="2800"/>
              <a:buFont typeface="Arial"/>
              <a:buChar char="•"/>
            </a:pPr>
            <a:r>
              <a:rPr lang="en-US">
                <a:latin typeface="Arial"/>
                <a:ea typeface="Arial"/>
                <a:cs typeface="Arial"/>
                <a:sym typeface="Arial"/>
              </a:rPr>
              <a:t>Reporting will be completed on an annual basis</a:t>
            </a:r>
            <a:endParaRPr>
              <a:latin typeface="Arial"/>
              <a:ea typeface="Arial"/>
              <a:cs typeface="Arial"/>
              <a:sym typeface="Arial"/>
            </a:endParaRPr>
          </a:p>
          <a:p>
            <a:pPr marL="1828800" lvl="0" indent="0" algn="l" rtl="0">
              <a:spcBef>
                <a:spcPts val="1000"/>
              </a:spcBef>
              <a:spcAft>
                <a:spcPts val="0"/>
              </a:spcAft>
              <a:buNone/>
            </a:pPr>
            <a:endParaRPr sz="2400">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Program-Level Data</a:t>
            </a:r>
            <a:endParaRPr/>
          </a:p>
        </p:txBody>
      </p:sp>
      <p:sp>
        <p:nvSpPr>
          <p:cNvPr id="145" name="Google Shape;145;p27"/>
          <p:cNvSpPr txBox="1">
            <a:spLocks noGrp="1"/>
          </p:cNvSpPr>
          <p:nvPr>
            <p:ph type="body" idx="1"/>
          </p:nvPr>
        </p:nvSpPr>
        <p:spPr>
          <a:xfrm>
            <a:off x="312425" y="1584625"/>
            <a:ext cx="11567100" cy="3825000"/>
          </a:xfrm>
          <a:prstGeom prst="rect">
            <a:avLst/>
          </a:prstGeom>
        </p:spPr>
        <p:txBody>
          <a:bodyPr spcFirstLastPara="1" wrap="square" lIns="91425" tIns="45700" rIns="91425" bIns="45700" anchor="t" anchorCtr="0">
            <a:noAutofit/>
          </a:bodyPr>
          <a:lstStyle/>
          <a:p>
            <a:pPr marL="457200" lvl="0" indent="-355600" algn="l" rtl="0">
              <a:spcBef>
                <a:spcPts val="1200"/>
              </a:spcBef>
              <a:spcAft>
                <a:spcPts val="0"/>
              </a:spcAft>
              <a:buClr>
                <a:srgbClr val="000000"/>
              </a:buClr>
              <a:buSzPts val="2000"/>
              <a:buFont typeface="Arial"/>
              <a:buChar char="•"/>
            </a:pPr>
            <a:r>
              <a:rPr lang="en-US" sz="2000">
                <a:solidFill>
                  <a:srgbClr val="000000"/>
                </a:solidFill>
                <a:latin typeface="Arial"/>
                <a:ea typeface="Arial"/>
                <a:cs typeface="Arial"/>
                <a:sym typeface="Arial"/>
              </a:rPr>
              <a:t>Program name, six-digit CIP code, credential level, and program length</a:t>
            </a:r>
            <a:endParaRPr sz="200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Weeks in program academic year</a:t>
            </a:r>
            <a:endParaRPr sz="200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Whether the program is programmatically accredited</a:t>
            </a:r>
            <a:endParaRPr sz="2000">
              <a:solidFill>
                <a:srgbClr val="000000"/>
              </a:solidFill>
              <a:latin typeface="Arial"/>
              <a:ea typeface="Arial"/>
              <a:cs typeface="Arial"/>
              <a:sym typeface="Arial"/>
            </a:endParaRPr>
          </a:p>
          <a:p>
            <a:pPr marL="914400" lvl="1" indent="-355600" algn="l" rtl="0">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Name of accrediting agency, if applicable</a:t>
            </a:r>
            <a:endParaRPr sz="200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States in the metropolitan statistical area in which the institution’s main campus is located where the program does or does not prepare students for licensure</a:t>
            </a:r>
            <a:endParaRPr sz="200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Program totals</a:t>
            </a:r>
            <a:endParaRPr sz="2000">
              <a:solidFill>
                <a:srgbClr val="000000"/>
              </a:solidFill>
              <a:latin typeface="Arial"/>
              <a:ea typeface="Arial"/>
              <a:cs typeface="Arial"/>
              <a:sym typeface="Arial"/>
            </a:endParaRPr>
          </a:p>
          <a:p>
            <a:pPr marL="914400" lvl="1" indent="-355600" algn="l" rtl="0">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Students enrolled in the program (Title IV and non-Title IV recipients)</a:t>
            </a:r>
            <a:endParaRPr sz="2000">
              <a:solidFill>
                <a:srgbClr val="000000"/>
              </a:solidFill>
              <a:latin typeface="Arial"/>
              <a:ea typeface="Arial"/>
              <a:cs typeface="Arial"/>
              <a:sym typeface="Arial"/>
            </a:endParaRPr>
          </a:p>
          <a:p>
            <a:pPr marL="914400" lvl="1" indent="-355600" algn="l" rtl="0">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Graduates who took a licensure exam</a:t>
            </a:r>
            <a:endParaRPr sz="2000">
              <a:solidFill>
                <a:srgbClr val="000000"/>
              </a:solidFill>
              <a:latin typeface="Arial"/>
              <a:ea typeface="Arial"/>
              <a:cs typeface="Arial"/>
              <a:sym typeface="Arial"/>
            </a:endParaRPr>
          </a:p>
          <a:p>
            <a:pPr marL="914400" lvl="1" indent="-355600" algn="l" rtl="0">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Graduates who passed a licensure exam</a:t>
            </a:r>
            <a:endParaRPr sz="200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Whether the program is a “qualifying graduate program”</a:t>
            </a:r>
            <a:endParaRPr sz="2000">
              <a:solidFill>
                <a:srgbClr val="000000"/>
              </a:solidFill>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lnSpc>
                <a:spcPct val="115000"/>
              </a:lnSpc>
              <a:spcBef>
                <a:spcPts val="1000"/>
              </a:spcBef>
              <a:spcAft>
                <a:spcPts val="0"/>
              </a:spcAft>
              <a:buClr>
                <a:schemeClr val="dk1"/>
              </a:buClr>
              <a:buSzPts val="1100"/>
              <a:buFont typeface="Arial"/>
              <a:buNone/>
            </a:pPr>
            <a:r>
              <a:rPr lang="en-US" sz="3300">
                <a:solidFill>
                  <a:schemeClr val="accent1"/>
                </a:solidFill>
              </a:rPr>
              <a:t>Qualifying Graduate Programs</a:t>
            </a:r>
            <a:endParaRPr sz="3300">
              <a:solidFill>
                <a:schemeClr val="accent1"/>
              </a:solidFill>
            </a:endParaRPr>
          </a:p>
          <a:p>
            <a:pPr marL="0" lvl="0" indent="0" algn="l" rtl="0">
              <a:spcBef>
                <a:spcPts val="0"/>
              </a:spcBef>
              <a:spcAft>
                <a:spcPts val="0"/>
              </a:spcAft>
              <a:buNone/>
            </a:pPr>
            <a:endParaRPr/>
          </a:p>
        </p:txBody>
      </p:sp>
      <p:sp>
        <p:nvSpPr>
          <p:cNvPr id="151" name="Google Shape;151;p28"/>
          <p:cNvSpPr txBox="1">
            <a:spLocks noGrp="1"/>
          </p:cNvSpPr>
          <p:nvPr>
            <p:ph type="body" idx="1"/>
          </p:nvPr>
        </p:nvSpPr>
        <p:spPr>
          <a:xfrm>
            <a:off x="312420" y="1479182"/>
            <a:ext cx="11567100" cy="3930300"/>
          </a:xfrm>
          <a:prstGeom prst="rect">
            <a:avLst/>
          </a:prstGeom>
        </p:spPr>
        <p:txBody>
          <a:bodyPr spcFirstLastPara="1" wrap="square" lIns="91425" tIns="45700" rIns="91425" bIns="45700" anchor="t" anchorCtr="0">
            <a:noAutofit/>
          </a:bodyPr>
          <a:lstStyle/>
          <a:p>
            <a:pPr marL="457200" lvl="0" indent="-406400" algn="l" rtl="0">
              <a:spcBef>
                <a:spcPts val="1800"/>
              </a:spcBef>
              <a:spcAft>
                <a:spcPts val="0"/>
              </a:spcAft>
              <a:buClr>
                <a:srgbClr val="17232E"/>
              </a:buClr>
              <a:buSzPts val="2800"/>
              <a:buFont typeface="Arial"/>
              <a:buChar char="•"/>
            </a:pPr>
            <a:r>
              <a:rPr lang="en-US">
                <a:solidFill>
                  <a:srgbClr val="17232E"/>
                </a:solidFill>
                <a:highlight>
                  <a:srgbClr val="FFFFFF"/>
                </a:highlight>
                <a:latin typeface="Arial"/>
                <a:ea typeface="Arial"/>
                <a:cs typeface="Arial"/>
                <a:sym typeface="Arial"/>
              </a:rPr>
              <a:t>A program whose students must complete required postgraduation training programs to obtain licensure to practice in the field </a:t>
            </a:r>
            <a:endParaRPr>
              <a:solidFill>
                <a:srgbClr val="17232E"/>
              </a:solidFill>
              <a:highlight>
                <a:srgbClr val="FFFFFF"/>
              </a:highlight>
              <a:latin typeface="Arial"/>
              <a:ea typeface="Arial"/>
              <a:cs typeface="Arial"/>
              <a:sym typeface="Arial"/>
            </a:endParaRPr>
          </a:p>
          <a:p>
            <a:pPr marL="914400" lvl="1" indent="-381000" algn="l" rtl="0">
              <a:spcBef>
                <a:spcPts val="0"/>
              </a:spcBef>
              <a:spcAft>
                <a:spcPts val="0"/>
              </a:spcAft>
              <a:buClr>
                <a:srgbClr val="17232E"/>
              </a:buClr>
              <a:buSzPts val="2400"/>
              <a:buFont typeface="Arial"/>
              <a:buChar char="⮚"/>
            </a:pPr>
            <a:r>
              <a:rPr lang="en-US">
                <a:solidFill>
                  <a:srgbClr val="17232E"/>
                </a:solidFill>
                <a:highlight>
                  <a:srgbClr val="FFFFFF"/>
                </a:highlight>
                <a:latin typeface="Arial"/>
                <a:ea typeface="Arial"/>
                <a:cs typeface="Arial"/>
                <a:sym typeface="Arial"/>
              </a:rPr>
              <a:t>Must be accredited by an agency that meets State requirements if a State has such requirements for licensure; and </a:t>
            </a:r>
            <a:endParaRPr>
              <a:solidFill>
                <a:srgbClr val="17232E"/>
              </a:solidFill>
              <a:highlight>
                <a:srgbClr val="FFFFFF"/>
              </a:highlight>
              <a:latin typeface="Arial"/>
              <a:ea typeface="Arial"/>
              <a:cs typeface="Arial"/>
              <a:sym typeface="Arial"/>
            </a:endParaRPr>
          </a:p>
          <a:p>
            <a:pPr marL="914400" lvl="1" indent="-381000" algn="l" rtl="0">
              <a:spcBef>
                <a:spcPts val="0"/>
              </a:spcBef>
              <a:spcAft>
                <a:spcPts val="0"/>
              </a:spcAft>
              <a:buClr>
                <a:srgbClr val="17232E"/>
              </a:buClr>
              <a:buSzPts val="2400"/>
              <a:buFont typeface="Arial"/>
              <a:buChar char="⮚"/>
            </a:pPr>
            <a:r>
              <a:rPr lang="en-US">
                <a:solidFill>
                  <a:srgbClr val="17232E"/>
                </a:solidFill>
                <a:highlight>
                  <a:srgbClr val="FFFFFF"/>
                </a:highlight>
                <a:latin typeface="Arial"/>
                <a:ea typeface="Arial"/>
                <a:cs typeface="Arial"/>
                <a:sym typeface="Arial"/>
              </a:rPr>
              <a:t>At least half of a program’s graduates must obtain licensure in a State where the postgraduation training requirements apply</a:t>
            </a:r>
            <a:endParaRPr>
              <a:solidFill>
                <a:srgbClr val="17232E"/>
              </a:solidFill>
              <a:highlight>
                <a:srgbClr val="FFFFFF"/>
              </a:highlight>
              <a:latin typeface="Arial"/>
              <a:ea typeface="Arial"/>
              <a:cs typeface="Arial"/>
              <a:sym typeface="Arial"/>
            </a:endParaRPr>
          </a:p>
          <a:p>
            <a:pPr marL="457200" lvl="0" indent="-406400" algn="l" rtl="0">
              <a:spcBef>
                <a:spcPts val="0"/>
              </a:spcBef>
              <a:spcAft>
                <a:spcPts val="0"/>
              </a:spcAft>
              <a:buClr>
                <a:srgbClr val="17232E"/>
              </a:buClr>
              <a:buSzPts val="2800"/>
              <a:buFont typeface="Arial"/>
              <a:buChar char="•"/>
            </a:pPr>
            <a:r>
              <a:rPr lang="en-US">
                <a:solidFill>
                  <a:srgbClr val="17232E"/>
                </a:solidFill>
                <a:highlight>
                  <a:srgbClr val="FFFFFF"/>
                </a:highlight>
                <a:latin typeface="Arial"/>
                <a:ea typeface="Arial"/>
                <a:cs typeface="Arial"/>
                <a:sym typeface="Arial"/>
              </a:rPr>
              <a:t>For the 2026-27 award year, and every three years thereafter, ED will publish a new list of graduate degree fields in the </a:t>
            </a:r>
            <a:r>
              <a:rPr lang="en-US" i="1">
                <a:solidFill>
                  <a:srgbClr val="17232E"/>
                </a:solidFill>
                <a:highlight>
                  <a:srgbClr val="FFFFFF"/>
                </a:highlight>
                <a:latin typeface="Arial"/>
                <a:ea typeface="Arial"/>
                <a:cs typeface="Arial"/>
                <a:sym typeface="Arial"/>
              </a:rPr>
              <a:t>Federal Register</a:t>
            </a:r>
            <a:r>
              <a:rPr lang="en-US">
                <a:solidFill>
                  <a:srgbClr val="17232E"/>
                </a:solidFill>
                <a:highlight>
                  <a:srgbClr val="FFFFFF"/>
                </a:highlight>
                <a:latin typeface="Arial"/>
                <a:ea typeface="Arial"/>
                <a:cs typeface="Arial"/>
                <a:sym typeface="Arial"/>
              </a:rPr>
              <a:t> that may contain qualifying graduate programs</a:t>
            </a:r>
            <a:endParaRPr>
              <a:solidFill>
                <a:srgbClr val="17232E"/>
              </a:solidFill>
              <a:highlight>
                <a:srgbClr val="FFFFFF"/>
              </a:highlight>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312420" y="18255"/>
            <a:ext cx="115671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5B99"/>
              </a:buClr>
              <a:buSzPts val="4800"/>
              <a:buFont typeface="Verdana"/>
              <a:buNone/>
            </a:pPr>
            <a:r>
              <a:rPr lang="en-US"/>
              <a:t>Agenda</a:t>
            </a:r>
            <a:endParaRPr/>
          </a:p>
        </p:txBody>
      </p:sp>
      <p:sp>
        <p:nvSpPr>
          <p:cNvPr id="49" name="Google Shape;49;p11"/>
          <p:cNvSpPr txBox="1">
            <a:spLocks noGrp="1"/>
          </p:cNvSpPr>
          <p:nvPr>
            <p:ph type="body" idx="1"/>
          </p:nvPr>
        </p:nvSpPr>
        <p:spPr>
          <a:xfrm>
            <a:off x="312420" y="1479182"/>
            <a:ext cx="11567100" cy="3930300"/>
          </a:xfrm>
          <a:prstGeom prst="rect">
            <a:avLst/>
          </a:prstGeom>
          <a:noFill/>
          <a:ln>
            <a:noFill/>
          </a:ln>
        </p:spPr>
        <p:txBody>
          <a:bodyPr spcFirstLastPara="1" wrap="square" lIns="91425" tIns="45700" rIns="91425" bIns="45700" anchor="t" anchorCtr="0">
            <a:noAutofit/>
          </a:bodyPr>
          <a:lstStyle/>
          <a:p>
            <a:pPr marL="457200" lvl="0" indent="-406400" algn="l" rtl="0">
              <a:spcBef>
                <a:spcPts val="1000"/>
              </a:spcBef>
              <a:spcAft>
                <a:spcPts val="0"/>
              </a:spcAft>
              <a:buSzPts val="2800"/>
              <a:buFont typeface="Arial"/>
              <a:buChar char="•"/>
            </a:pPr>
            <a:r>
              <a:rPr lang="en-US">
                <a:latin typeface="Arial"/>
                <a:ea typeface="Arial"/>
                <a:cs typeface="Arial"/>
                <a:sym typeface="Arial"/>
              </a:rPr>
              <a:t>GE: History to Today</a:t>
            </a:r>
            <a:endParaRPr>
              <a:latin typeface="Arial"/>
              <a:ea typeface="Arial"/>
              <a:cs typeface="Arial"/>
              <a:sym typeface="Arial"/>
            </a:endParaRPr>
          </a:p>
          <a:p>
            <a:pPr marL="457200" lvl="0" indent="-406400" algn="l" rtl="0">
              <a:spcBef>
                <a:spcPts val="0"/>
              </a:spcBef>
              <a:spcAft>
                <a:spcPts val="0"/>
              </a:spcAft>
              <a:buSzPts val="2800"/>
              <a:buFont typeface="Arial"/>
              <a:buChar char="•"/>
            </a:pPr>
            <a:r>
              <a:rPr lang="en-US">
                <a:latin typeface="Arial"/>
                <a:ea typeface="Arial"/>
                <a:cs typeface="Arial"/>
                <a:sym typeface="Arial"/>
              </a:rPr>
              <a:t>Reporting Requirements</a:t>
            </a:r>
            <a:endParaRPr>
              <a:latin typeface="Arial"/>
              <a:ea typeface="Arial"/>
              <a:cs typeface="Arial"/>
              <a:sym typeface="Arial"/>
            </a:endParaRPr>
          </a:p>
          <a:p>
            <a:pPr marL="457200" lvl="0" indent="-406400" algn="l" rtl="0">
              <a:spcBef>
                <a:spcPts val="0"/>
              </a:spcBef>
              <a:spcAft>
                <a:spcPts val="0"/>
              </a:spcAft>
              <a:buSzPts val="2800"/>
              <a:buFont typeface="Arial"/>
              <a:buChar char="•"/>
            </a:pPr>
            <a:r>
              <a:rPr lang="en-US">
                <a:latin typeface="Arial"/>
                <a:ea typeface="Arial"/>
                <a:cs typeface="Arial"/>
                <a:sym typeface="Arial"/>
              </a:rPr>
              <a:t>Reporting Process</a:t>
            </a:r>
            <a:endParaRPr>
              <a:latin typeface="Arial"/>
              <a:ea typeface="Arial"/>
              <a:cs typeface="Arial"/>
              <a:sym typeface="Arial"/>
            </a:endParaRPr>
          </a:p>
          <a:p>
            <a:pPr marL="457200" lvl="0" indent="-406400" algn="l" rtl="0">
              <a:spcBef>
                <a:spcPts val="0"/>
              </a:spcBef>
              <a:spcAft>
                <a:spcPts val="0"/>
              </a:spcAft>
              <a:buSzPts val="2800"/>
              <a:buFont typeface="Arial"/>
              <a:buChar char="•"/>
            </a:pPr>
            <a:r>
              <a:rPr lang="en-US">
                <a:latin typeface="Arial"/>
                <a:ea typeface="Arial"/>
                <a:cs typeface="Arial"/>
                <a:sym typeface="Arial"/>
              </a:rPr>
              <a:t>Metrics, Framework, and Impact </a:t>
            </a:r>
            <a:endParaRPr>
              <a:latin typeface="Arial"/>
              <a:ea typeface="Arial"/>
              <a:cs typeface="Arial"/>
              <a:sym typeface="Arial"/>
            </a:endParaRPr>
          </a:p>
          <a:p>
            <a:pPr marL="457200" lvl="0" indent="-406400" algn="l" rtl="0">
              <a:spcBef>
                <a:spcPts val="0"/>
              </a:spcBef>
              <a:spcAft>
                <a:spcPts val="0"/>
              </a:spcAft>
              <a:buSzPts val="2800"/>
              <a:buFont typeface="Arial"/>
              <a:buChar char="•"/>
            </a:pPr>
            <a:r>
              <a:rPr lang="en-US">
                <a:latin typeface="Arial"/>
                <a:ea typeface="Arial"/>
                <a:cs typeface="Arial"/>
                <a:sym typeface="Arial"/>
              </a:rPr>
              <a:t>Popular Q&amp;As</a:t>
            </a:r>
            <a:endParaRPr>
              <a:latin typeface="Arial"/>
              <a:ea typeface="Arial"/>
              <a:cs typeface="Arial"/>
              <a:sym typeface="Arial"/>
            </a:endParaRPr>
          </a:p>
          <a:p>
            <a:pPr marL="0" lvl="0" indent="0" algn="l" rtl="0">
              <a:spcBef>
                <a:spcPts val="1000"/>
              </a:spcBef>
              <a:spcAft>
                <a:spcPts val="0"/>
              </a:spcAft>
              <a:buClr>
                <a:schemeClr val="dk1"/>
              </a:buClr>
              <a:buSzPts val="11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9"/>
          <p:cNvPicPr preferRelativeResize="0"/>
          <p:nvPr/>
        </p:nvPicPr>
        <p:blipFill>
          <a:blip r:embed="rId3">
            <a:alphaModFix/>
          </a:blip>
          <a:stretch>
            <a:fillRect/>
          </a:stretch>
        </p:blipFill>
        <p:spPr>
          <a:xfrm>
            <a:off x="1659075" y="1581150"/>
            <a:ext cx="8382000" cy="3267075"/>
          </a:xfrm>
          <a:prstGeom prst="rect">
            <a:avLst/>
          </a:prstGeom>
          <a:noFill/>
          <a:ln>
            <a:noFill/>
          </a:ln>
        </p:spPr>
      </p:pic>
      <p:sp>
        <p:nvSpPr>
          <p:cNvPr id="157" name="Google Shape;157;p29"/>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Qualifying Graduate Programs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Student-Specific Data: Enrolled</a:t>
            </a:r>
            <a:endParaRPr/>
          </a:p>
        </p:txBody>
      </p:sp>
      <p:sp>
        <p:nvSpPr>
          <p:cNvPr id="163" name="Google Shape;163;p30"/>
          <p:cNvSpPr txBox="1">
            <a:spLocks noGrp="1"/>
          </p:cNvSpPr>
          <p:nvPr>
            <p:ph type="body" idx="1"/>
          </p:nvPr>
        </p:nvSpPr>
        <p:spPr>
          <a:xfrm>
            <a:off x="259358" y="1437435"/>
            <a:ext cx="5836500" cy="3673200"/>
          </a:xfrm>
          <a:prstGeom prst="rect">
            <a:avLst/>
          </a:prstGeom>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Six-digit OPEID</a:t>
            </a:r>
            <a:endParaRPr sz="2000">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Award year</a:t>
            </a:r>
            <a:endParaRPr sz="2000">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Student identifiers (e.g., SSN, first, middle, last name, and DOB)</a:t>
            </a:r>
            <a:endParaRPr sz="2000">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Program enrollment begin date</a:t>
            </a:r>
            <a:endParaRPr sz="2000">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Enrollment status on first day of program enrollment</a:t>
            </a:r>
            <a:endParaRPr sz="2000">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Program attendance status during award year</a:t>
            </a:r>
            <a:endParaRPr sz="2000">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Program attendance status date during award year</a:t>
            </a:r>
            <a:endParaRPr sz="2000">
              <a:solidFill>
                <a:srgbClr val="000000"/>
              </a:solidFill>
              <a:latin typeface="Arial"/>
              <a:ea typeface="Arial"/>
              <a:cs typeface="Arial"/>
              <a:sym typeface="Arial"/>
            </a:endParaRPr>
          </a:p>
          <a:p>
            <a:pPr marL="0" lvl="0" indent="0" algn="l" rtl="0">
              <a:spcBef>
                <a:spcPts val="1000"/>
              </a:spcBef>
              <a:spcAft>
                <a:spcPts val="0"/>
              </a:spcAft>
              <a:buNone/>
            </a:pPr>
            <a:endParaRPr/>
          </a:p>
        </p:txBody>
      </p:sp>
      <p:sp>
        <p:nvSpPr>
          <p:cNvPr id="164" name="Google Shape;164;p30"/>
          <p:cNvSpPr txBox="1">
            <a:spLocks noGrp="1"/>
          </p:cNvSpPr>
          <p:nvPr>
            <p:ph type="body" idx="2"/>
          </p:nvPr>
        </p:nvSpPr>
        <p:spPr>
          <a:xfrm>
            <a:off x="6118654" y="1437435"/>
            <a:ext cx="5836500" cy="3673200"/>
          </a:xfrm>
          <a:prstGeom prst="rect">
            <a:avLst/>
          </a:prstGeom>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Annual cost of attendance (COA)</a:t>
            </a:r>
            <a:endParaRPr sz="2000">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Tuition and fees assessed for the award year</a:t>
            </a:r>
            <a:endParaRPr sz="2000">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Residency tuition status by State or District)</a:t>
            </a:r>
            <a:endParaRPr sz="2000">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Allowance for books, supplies, and equipment</a:t>
            </a:r>
            <a:endParaRPr sz="2000">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Allowance for housing and food</a:t>
            </a:r>
            <a:endParaRPr sz="2000">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Institutional grants and scholarships</a:t>
            </a:r>
            <a:endParaRPr sz="2000">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Other state, tribal, or private grants</a:t>
            </a:r>
            <a:endParaRPr sz="2000">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Private loan amount</a:t>
            </a:r>
            <a:endParaRPr sz="2000">
              <a:solidFill>
                <a:srgbClr val="000000"/>
              </a:solidFill>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fontScale="90000"/>
          </a:bodyPr>
          <a:lstStyle/>
          <a:p>
            <a:pPr marL="0" lvl="0" indent="0" algn="l" rtl="0">
              <a:lnSpc>
                <a:spcPct val="115000"/>
              </a:lnSpc>
              <a:spcBef>
                <a:spcPts val="1000"/>
              </a:spcBef>
              <a:spcAft>
                <a:spcPts val="0"/>
              </a:spcAft>
              <a:buClr>
                <a:schemeClr val="dk1"/>
              </a:buClr>
              <a:buSzPct val="33333"/>
              <a:buFont typeface="Arial"/>
              <a:buNone/>
            </a:pPr>
            <a:r>
              <a:rPr lang="en-US" sz="3300">
                <a:solidFill>
                  <a:schemeClr val="accent1"/>
                </a:solidFill>
              </a:rPr>
              <a:t>Student-Specific Data: Completed and Withdrawn</a:t>
            </a:r>
            <a:endParaRPr sz="3300">
              <a:solidFill>
                <a:schemeClr val="accent1"/>
              </a:solidFill>
            </a:endParaRPr>
          </a:p>
          <a:p>
            <a:pPr marL="0" lvl="0" indent="0" algn="l" rtl="0">
              <a:spcBef>
                <a:spcPts val="0"/>
              </a:spcBef>
              <a:spcAft>
                <a:spcPts val="0"/>
              </a:spcAft>
              <a:buNone/>
            </a:pPr>
            <a:endParaRPr/>
          </a:p>
        </p:txBody>
      </p:sp>
      <p:sp>
        <p:nvSpPr>
          <p:cNvPr id="170" name="Google Shape;170;p31"/>
          <p:cNvSpPr txBox="1">
            <a:spLocks noGrp="1"/>
          </p:cNvSpPr>
          <p:nvPr>
            <p:ph type="body" idx="1"/>
          </p:nvPr>
        </p:nvSpPr>
        <p:spPr>
          <a:xfrm>
            <a:off x="259358" y="1437435"/>
            <a:ext cx="5836500" cy="36732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Six-digit OPEID</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Award year</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Student identifiers (e.g., SSN, first, middle, last name, and DOB)</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Whether the student withdrew from or completed a CTP program</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Whether the student was enrolled in PEP (or was incarcerated and enrolled under the Second Chance Pell experiment)</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Date the student completed or withdrew from the program</a:t>
            </a:r>
            <a:endParaRPr sz="1800">
              <a:solidFill>
                <a:srgbClr val="000000"/>
              </a:solidFill>
              <a:latin typeface="Arial"/>
              <a:ea typeface="Arial"/>
              <a:cs typeface="Arial"/>
              <a:sym typeface="Arial"/>
            </a:endParaRPr>
          </a:p>
          <a:p>
            <a:pPr marL="0" lvl="0" indent="0" algn="l" rtl="0">
              <a:spcBef>
                <a:spcPts val="1000"/>
              </a:spcBef>
              <a:spcAft>
                <a:spcPts val="0"/>
              </a:spcAft>
              <a:buNone/>
            </a:pPr>
            <a:endParaRPr/>
          </a:p>
        </p:txBody>
      </p:sp>
      <p:sp>
        <p:nvSpPr>
          <p:cNvPr id="171" name="Google Shape;171;p31"/>
          <p:cNvSpPr txBox="1">
            <a:spLocks noGrp="1"/>
          </p:cNvSpPr>
          <p:nvPr>
            <p:ph type="body" idx="2"/>
          </p:nvPr>
        </p:nvSpPr>
        <p:spPr>
          <a:xfrm>
            <a:off x="6118654" y="1437435"/>
            <a:ext cx="5836500" cy="36732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SzPts val="1800"/>
              <a:buFont typeface="Arial"/>
              <a:buChar char="•"/>
            </a:pPr>
            <a:r>
              <a:rPr lang="en-US" sz="1800">
                <a:latin typeface="Arial"/>
                <a:ea typeface="Arial"/>
                <a:cs typeface="Arial"/>
                <a:sym typeface="Arial"/>
              </a:rPr>
              <a:t>Total amounts of</a:t>
            </a:r>
            <a:endParaRPr sz="1800">
              <a:latin typeface="Arial"/>
              <a:ea typeface="Arial"/>
              <a:cs typeface="Arial"/>
              <a:sym typeface="Arial"/>
            </a:endParaRPr>
          </a:p>
          <a:p>
            <a:pPr marL="914400" lvl="1" indent="-342900" algn="l" rtl="0">
              <a:lnSpc>
                <a:spcPct val="115000"/>
              </a:lnSpc>
              <a:spcBef>
                <a:spcPts val="0"/>
              </a:spcBef>
              <a:spcAft>
                <a:spcPts val="0"/>
              </a:spcAft>
              <a:buSzPts val="1800"/>
              <a:buFont typeface="Arial"/>
              <a:buChar char="⮚"/>
            </a:pPr>
            <a:r>
              <a:rPr lang="en-US" sz="1800">
                <a:latin typeface="Arial"/>
                <a:ea typeface="Arial"/>
                <a:cs typeface="Arial"/>
                <a:sym typeface="Arial"/>
              </a:rPr>
              <a:t>Private education loans received</a:t>
            </a:r>
            <a:endParaRPr sz="1800">
              <a:latin typeface="Arial"/>
              <a:ea typeface="Arial"/>
              <a:cs typeface="Arial"/>
              <a:sym typeface="Arial"/>
            </a:endParaRPr>
          </a:p>
          <a:p>
            <a:pPr marL="914400" lvl="1" indent="-342900" algn="l" rtl="0">
              <a:lnSpc>
                <a:spcPct val="115000"/>
              </a:lnSpc>
              <a:spcBef>
                <a:spcPts val="0"/>
              </a:spcBef>
              <a:spcAft>
                <a:spcPts val="0"/>
              </a:spcAft>
              <a:buSzPts val="1800"/>
              <a:buFont typeface="Arial"/>
              <a:buChar char="⮚"/>
            </a:pPr>
            <a:r>
              <a:rPr lang="en-US" sz="1800">
                <a:latin typeface="Arial"/>
                <a:ea typeface="Arial"/>
                <a:cs typeface="Arial"/>
                <a:sym typeface="Arial"/>
              </a:rPr>
              <a:t>Institutional debt owed to the institution (or to a party that extended an amount on behalf of the institution)</a:t>
            </a:r>
            <a:endParaRPr sz="1800">
              <a:latin typeface="Arial"/>
              <a:ea typeface="Arial"/>
              <a:cs typeface="Arial"/>
              <a:sym typeface="Arial"/>
            </a:endParaRPr>
          </a:p>
          <a:p>
            <a:pPr marL="914400" lvl="1" indent="-342900" algn="l" rtl="0">
              <a:lnSpc>
                <a:spcPct val="115000"/>
              </a:lnSpc>
              <a:spcBef>
                <a:spcPts val="0"/>
              </a:spcBef>
              <a:spcAft>
                <a:spcPts val="0"/>
              </a:spcAft>
              <a:buSzPts val="1800"/>
              <a:buFont typeface="Arial"/>
              <a:buChar char="⮚"/>
            </a:pPr>
            <a:r>
              <a:rPr lang="en-US" sz="1800">
                <a:latin typeface="Arial"/>
                <a:ea typeface="Arial"/>
                <a:cs typeface="Arial"/>
                <a:sym typeface="Arial"/>
              </a:rPr>
              <a:t>Tuition and fees assessed</a:t>
            </a:r>
            <a:endParaRPr sz="1800">
              <a:latin typeface="Arial"/>
              <a:ea typeface="Arial"/>
              <a:cs typeface="Arial"/>
              <a:sym typeface="Arial"/>
            </a:endParaRPr>
          </a:p>
          <a:p>
            <a:pPr marL="914400" lvl="1" indent="-342900" algn="l" rtl="0">
              <a:lnSpc>
                <a:spcPct val="115000"/>
              </a:lnSpc>
              <a:spcBef>
                <a:spcPts val="0"/>
              </a:spcBef>
              <a:spcAft>
                <a:spcPts val="0"/>
              </a:spcAft>
              <a:buSzPts val="1800"/>
              <a:buFont typeface="Arial"/>
              <a:buChar char="⮚"/>
            </a:pPr>
            <a:r>
              <a:rPr lang="en-US" sz="1800">
                <a:latin typeface="Arial"/>
                <a:ea typeface="Arial"/>
                <a:cs typeface="Arial"/>
                <a:sym typeface="Arial"/>
              </a:rPr>
              <a:t>COA allowance for books, supplies, and equipment</a:t>
            </a:r>
            <a:endParaRPr sz="1800">
              <a:latin typeface="Arial"/>
              <a:ea typeface="Arial"/>
              <a:cs typeface="Arial"/>
              <a:sym typeface="Arial"/>
            </a:endParaRPr>
          </a:p>
          <a:p>
            <a:pPr marL="914400" lvl="1" indent="-342900" algn="l" rtl="0">
              <a:lnSpc>
                <a:spcPct val="115000"/>
              </a:lnSpc>
              <a:spcBef>
                <a:spcPts val="0"/>
              </a:spcBef>
              <a:spcAft>
                <a:spcPts val="0"/>
              </a:spcAft>
              <a:buSzPts val="1800"/>
              <a:buFont typeface="Arial"/>
              <a:buChar char="⮚"/>
            </a:pPr>
            <a:r>
              <a:rPr lang="en-US" sz="1800">
                <a:latin typeface="Arial"/>
                <a:ea typeface="Arial"/>
                <a:cs typeface="Arial"/>
                <a:sym typeface="Arial"/>
              </a:rPr>
              <a:t>Institutional grants and scholarships received</a:t>
            </a:r>
            <a:endParaRPr sz="1800">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title"/>
          </p:nvPr>
        </p:nvSpPr>
        <p:spPr>
          <a:xfrm>
            <a:off x="312425" y="18251"/>
            <a:ext cx="11567100" cy="942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Options for Reporting</a:t>
            </a:r>
            <a:endParaRPr/>
          </a:p>
        </p:txBody>
      </p:sp>
      <p:pic>
        <p:nvPicPr>
          <p:cNvPr id="177" name="Google Shape;177;p32"/>
          <p:cNvPicPr preferRelativeResize="0"/>
          <p:nvPr/>
        </p:nvPicPr>
        <p:blipFill>
          <a:blip r:embed="rId3">
            <a:alphaModFix/>
          </a:blip>
          <a:stretch>
            <a:fillRect/>
          </a:stretch>
        </p:blipFill>
        <p:spPr>
          <a:xfrm>
            <a:off x="2028825" y="972275"/>
            <a:ext cx="8134350" cy="2274875"/>
          </a:xfrm>
          <a:prstGeom prst="rect">
            <a:avLst/>
          </a:prstGeom>
          <a:noFill/>
          <a:ln>
            <a:noFill/>
          </a:ln>
        </p:spPr>
      </p:pic>
      <p:sp>
        <p:nvSpPr>
          <p:cNvPr id="178" name="Google Shape;178;p32"/>
          <p:cNvSpPr txBox="1"/>
          <p:nvPr/>
        </p:nvSpPr>
        <p:spPr>
          <a:xfrm>
            <a:off x="753350" y="3247150"/>
            <a:ext cx="11481900" cy="280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en-US" sz="2800">
                <a:solidFill>
                  <a:srgbClr val="17232E"/>
                </a:solidFill>
                <a:highlight>
                  <a:srgbClr val="FFFFFF"/>
                </a:highlight>
              </a:rPr>
              <a:t>Institutions decide to use standard or transitional periods at the time of initial reporting</a:t>
            </a:r>
            <a:endParaRPr sz="2800">
              <a:solidFill>
                <a:srgbClr val="17232E"/>
              </a:solidFill>
              <a:highlight>
                <a:srgbClr val="FFFFFF"/>
              </a:highlight>
            </a:endParaRPr>
          </a:p>
          <a:p>
            <a:pPr marL="457200" lvl="0" indent="-381000" algn="l" rtl="0">
              <a:lnSpc>
                <a:spcPct val="90000"/>
              </a:lnSpc>
              <a:spcBef>
                <a:spcPts val="500"/>
              </a:spcBef>
              <a:spcAft>
                <a:spcPts val="0"/>
              </a:spcAft>
              <a:buClr>
                <a:srgbClr val="17232E"/>
              </a:buClr>
              <a:buSzPts val="2400"/>
              <a:buChar char="●"/>
            </a:pPr>
            <a:r>
              <a:rPr lang="en-US" sz="2400">
                <a:solidFill>
                  <a:srgbClr val="17232E"/>
                </a:solidFill>
                <a:highlight>
                  <a:srgbClr val="FFFFFF"/>
                </a:highlight>
              </a:rPr>
              <a:t>The choice is made for the entire institution and cannot be changed once it has been selected</a:t>
            </a:r>
            <a:endParaRPr sz="2400">
              <a:solidFill>
                <a:srgbClr val="17232E"/>
              </a:solidFill>
              <a:highlight>
                <a:srgbClr val="FFFFFF"/>
              </a:highlight>
            </a:endParaRPr>
          </a:p>
          <a:p>
            <a:pPr marL="457200" lvl="0" indent="-381000" algn="l" rtl="0">
              <a:lnSpc>
                <a:spcPct val="90000"/>
              </a:lnSpc>
              <a:spcBef>
                <a:spcPts val="0"/>
              </a:spcBef>
              <a:spcAft>
                <a:spcPts val="0"/>
              </a:spcAft>
              <a:buClr>
                <a:srgbClr val="17232E"/>
              </a:buClr>
              <a:buSzPts val="2400"/>
              <a:buChar char="●"/>
            </a:pPr>
            <a:r>
              <a:rPr lang="en-US" sz="2400">
                <a:solidFill>
                  <a:srgbClr val="17232E"/>
                </a:solidFill>
                <a:highlight>
                  <a:srgbClr val="FFFFFF"/>
                </a:highlight>
              </a:rPr>
              <a:t>Transitional reporting option is used for the first six years that the regulations are in effect</a:t>
            </a:r>
            <a:endParaRPr sz="2400">
              <a:solidFill>
                <a:srgbClr val="17232E"/>
              </a:solidFill>
              <a:highlight>
                <a:srgbClr val="FFFFFF"/>
              </a:highlight>
            </a:endParaRPr>
          </a:p>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3"/>
          <p:cNvSpPr txBox="1">
            <a:spLocks noGrp="1"/>
          </p:cNvSpPr>
          <p:nvPr>
            <p:ph type="title"/>
          </p:nvPr>
        </p:nvSpPr>
        <p:spPr>
          <a:xfrm>
            <a:off x="306070" y="708837"/>
            <a:ext cx="115671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Reporting Process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4"/>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Completers Lists</a:t>
            </a:r>
            <a:endParaRPr/>
          </a:p>
        </p:txBody>
      </p:sp>
      <p:sp>
        <p:nvSpPr>
          <p:cNvPr id="189" name="Google Shape;189;p34"/>
          <p:cNvSpPr txBox="1">
            <a:spLocks noGrp="1"/>
          </p:cNvSpPr>
          <p:nvPr>
            <p:ph type="body" idx="1"/>
          </p:nvPr>
        </p:nvSpPr>
        <p:spPr>
          <a:xfrm>
            <a:off x="312425" y="1013124"/>
            <a:ext cx="11567100" cy="4396500"/>
          </a:xfrm>
          <a:prstGeom prst="rect">
            <a:avLst/>
          </a:prstGeom>
        </p:spPr>
        <p:txBody>
          <a:bodyPr spcFirstLastPara="1" wrap="square" lIns="91425" tIns="45700" rIns="91425" bIns="45700" anchor="t" anchorCtr="0">
            <a:noAutofit/>
          </a:bodyPr>
          <a:lstStyle/>
          <a:p>
            <a:pPr marL="457200" lvl="0" indent="-393700" algn="l" rtl="0">
              <a:spcBef>
                <a:spcPts val="1000"/>
              </a:spcBef>
              <a:spcAft>
                <a:spcPts val="0"/>
              </a:spcAft>
              <a:buSzPts val="2600"/>
              <a:buFont typeface="Arial"/>
              <a:buChar char="•"/>
            </a:pPr>
            <a:r>
              <a:rPr lang="en-US" sz="2600">
                <a:latin typeface="Arial"/>
                <a:ea typeface="Arial"/>
                <a:cs typeface="Arial"/>
                <a:sym typeface="Arial"/>
              </a:rPr>
              <a:t>For each applicable program, ED will generate completers lists based on the NSLDS enrollment data reported by institutions </a:t>
            </a:r>
            <a:endParaRPr sz="2600">
              <a:latin typeface="Arial"/>
              <a:ea typeface="Arial"/>
              <a:cs typeface="Arial"/>
              <a:sym typeface="Arial"/>
            </a:endParaRPr>
          </a:p>
          <a:p>
            <a:pPr marL="914400" lvl="1" indent="-393700" algn="l" rtl="0">
              <a:spcBef>
                <a:spcPts val="0"/>
              </a:spcBef>
              <a:spcAft>
                <a:spcPts val="0"/>
              </a:spcAft>
              <a:buSzPts val="2600"/>
              <a:buFont typeface="Arial"/>
              <a:buChar char="⮚"/>
            </a:pPr>
            <a:r>
              <a:rPr lang="en-US" sz="2200">
                <a:latin typeface="Arial"/>
                <a:ea typeface="Arial"/>
                <a:cs typeface="Arial"/>
                <a:sym typeface="Arial"/>
              </a:rPr>
              <a:t>Comprised of students who completed each program during the applicable cohort period and received Title IV aid</a:t>
            </a:r>
            <a:endParaRPr sz="2200">
              <a:latin typeface="Arial"/>
              <a:ea typeface="Arial"/>
              <a:cs typeface="Arial"/>
              <a:sym typeface="Arial"/>
            </a:endParaRPr>
          </a:p>
          <a:p>
            <a:pPr marL="914400" lvl="1" indent="-393700" algn="l" rtl="0">
              <a:spcBef>
                <a:spcPts val="0"/>
              </a:spcBef>
              <a:spcAft>
                <a:spcPts val="0"/>
              </a:spcAft>
              <a:buSzPts val="2600"/>
              <a:buFont typeface="Arial"/>
              <a:buChar char="⮚"/>
            </a:pPr>
            <a:r>
              <a:rPr lang="en-US" sz="2200">
                <a:latin typeface="Arial"/>
                <a:ea typeface="Arial"/>
                <a:cs typeface="Arial"/>
                <a:sym typeface="Arial"/>
              </a:rPr>
              <a:t>Completers who fall under student exclusions in 668.403(e) and 668.404(c) will be removed </a:t>
            </a:r>
            <a:endParaRPr sz="2600">
              <a:latin typeface="Arial"/>
              <a:ea typeface="Arial"/>
              <a:cs typeface="Arial"/>
              <a:sym typeface="Arial"/>
            </a:endParaRPr>
          </a:p>
          <a:p>
            <a:pPr marL="457200" lvl="0" indent="-393700" algn="l" rtl="0">
              <a:spcBef>
                <a:spcPts val="0"/>
              </a:spcBef>
              <a:spcAft>
                <a:spcPts val="0"/>
              </a:spcAft>
              <a:buSzPts val="2600"/>
              <a:buChar char="•"/>
            </a:pPr>
            <a:r>
              <a:rPr lang="en-US" sz="2600">
                <a:latin typeface="Arial"/>
                <a:ea typeface="Arial"/>
                <a:cs typeface="Arial"/>
                <a:sym typeface="Arial"/>
              </a:rPr>
              <a:t>Institutions will have 60 days to review draft completers lists and correct any discrepancies on NSLDS</a:t>
            </a:r>
            <a:endParaRPr sz="2600">
              <a:latin typeface="Arial"/>
              <a:ea typeface="Arial"/>
              <a:cs typeface="Arial"/>
              <a:sym typeface="Arial"/>
            </a:endParaRPr>
          </a:p>
          <a:p>
            <a:pPr marL="914400" lvl="1" indent="-393700" algn="l" rtl="0">
              <a:spcBef>
                <a:spcPts val="0"/>
              </a:spcBef>
              <a:spcAft>
                <a:spcPts val="0"/>
              </a:spcAft>
              <a:buSzPts val="2600"/>
              <a:buFont typeface="Arial"/>
              <a:buChar char="⮚"/>
            </a:pPr>
            <a:r>
              <a:rPr lang="en-US" sz="2200">
                <a:latin typeface="Arial"/>
                <a:ea typeface="Arial"/>
                <a:cs typeface="Arial"/>
                <a:sym typeface="Arial"/>
              </a:rPr>
              <a:t>No action required unless the institution believes the list is incorrect </a:t>
            </a:r>
            <a:endParaRPr sz="2200">
              <a:latin typeface="Arial"/>
              <a:ea typeface="Arial"/>
              <a:cs typeface="Arial"/>
              <a:sym typeface="Arial"/>
            </a:endParaRPr>
          </a:p>
          <a:p>
            <a:pPr marL="914400" lvl="1" indent="-368300" algn="l" rtl="0">
              <a:spcBef>
                <a:spcPts val="0"/>
              </a:spcBef>
              <a:spcAft>
                <a:spcPts val="0"/>
              </a:spcAft>
              <a:buSzPts val="2200"/>
              <a:buFont typeface="Arial"/>
              <a:buChar char="⮚"/>
            </a:pPr>
            <a:r>
              <a:rPr lang="en-US" sz="2200">
                <a:latin typeface="Arial"/>
                <a:ea typeface="Arial"/>
                <a:cs typeface="Arial"/>
                <a:sym typeface="Arial"/>
              </a:rPr>
              <a:t>Note: deadline review and submission are now the same - Jan 15</a:t>
            </a:r>
            <a:endParaRPr sz="2200">
              <a:latin typeface="Arial"/>
              <a:ea typeface="Arial"/>
              <a:cs typeface="Arial"/>
              <a:sym typeface="Arial"/>
            </a:endParaRPr>
          </a:p>
          <a:p>
            <a:pPr marL="457200" lvl="0" indent="-393700" algn="l" rtl="0">
              <a:spcBef>
                <a:spcPts val="0"/>
              </a:spcBef>
              <a:spcAft>
                <a:spcPts val="0"/>
              </a:spcAft>
              <a:buSzPts val="2600"/>
              <a:buChar char="•"/>
            </a:pPr>
            <a:r>
              <a:rPr lang="en-US" sz="2600">
                <a:latin typeface="Arial"/>
                <a:ea typeface="Arial"/>
                <a:cs typeface="Arial"/>
                <a:sym typeface="Arial"/>
              </a:rPr>
              <a:t>Lists are used to create cohorts to obtain earnings data for the purposes of calculating Debt-to-Earnings (D/E) rates and the Earnings Premium (EP) measure</a:t>
            </a:r>
            <a:endParaRPr sz="2600">
              <a:latin typeface="Arial"/>
              <a:ea typeface="Arial"/>
              <a:cs typeface="Arial"/>
              <a:sym typeface="Arial"/>
            </a:endParaRPr>
          </a:p>
          <a:p>
            <a:pPr marL="0" lvl="0" indent="0" algn="l" rtl="0">
              <a:spcBef>
                <a:spcPts val="1000"/>
              </a:spcBef>
              <a:spcAft>
                <a:spcPts val="0"/>
              </a:spcAft>
              <a:buNone/>
            </a:pPr>
            <a:endParaRPr sz="26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3200">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5"/>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Reporting Deadlines</a:t>
            </a:r>
            <a:endParaRPr/>
          </a:p>
        </p:txBody>
      </p:sp>
      <p:sp>
        <p:nvSpPr>
          <p:cNvPr id="195" name="Google Shape;195;p35"/>
          <p:cNvSpPr txBox="1">
            <a:spLocks noGrp="1"/>
          </p:cNvSpPr>
          <p:nvPr>
            <p:ph type="body" idx="1"/>
          </p:nvPr>
        </p:nvSpPr>
        <p:spPr>
          <a:xfrm>
            <a:off x="312420" y="1479182"/>
            <a:ext cx="11567100" cy="393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Font typeface="Arial"/>
              <a:buChar char="•"/>
            </a:pPr>
            <a:r>
              <a:rPr lang="en-US">
                <a:latin typeface="Arial"/>
                <a:ea typeface="Arial"/>
                <a:cs typeface="Arial"/>
                <a:sym typeface="Arial"/>
              </a:rPr>
              <a:t>Reporting opened July 1, 2024 but was a little problematic</a:t>
            </a:r>
            <a:endParaRPr>
              <a:latin typeface="Arial"/>
              <a:ea typeface="Arial"/>
              <a:cs typeface="Arial"/>
              <a:sym typeface="Arial"/>
            </a:endParaRPr>
          </a:p>
          <a:p>
            <a:pPr marL="457200" lvl="0" indent="-406400" algn="l" rtl="0">
              <a:spcBef>
                <a:spcPts val="0"/>
              </a:spcBef>
              <a:spcAft>
                <a:spcPts val="0"/>
              </a:spcAft>
              <a:buSzPts val="2800"/>
              <a:buChar char="•"/>
            </a:pPr>
            <a:r>
              <a:rPr lang="en-US">
                <a:latin typeface="Arial"/>
                <a:ea typeface="Arial"/>
                <a:cs typeface="Arial"/>
                <a:sym typeface="Arial"/>
              </a:rPr>
              <a:t>Initial reporting deadline extended to </a:t>
            </a:r>
            <a:r>
              <a:rPr lang="en-US" b="1">
                <a:solidFill>
                  <a:srgbClr val="FF0000"/>
                </a:solidFill>
                <a:latin typeface="Arial"/>
                <a:ea typeface="Arial"/>
                <a:cs typeface="Arial"/>
                <a:sym typeface="Arial"/>
              </a:rPr>
              <a:t>January 15, 2025</a:t>
            </a:r>
            <a:endParaRPr>
              <a:latin typeface="Arial"/>
              <a:ea typeface="Arial"/>
              <a:cs typeface="Arial"/>
              <a:sym typeface="Arial"/>
            </a:endParaRPr>
          </a:p>
          <a:p>
            <a:pPr marL="457200" lvl="0" indent="-406400" algn="l" rtl="0">
              <a:spcBef>
                <a:spcPts val="0"/>
              </a:spcBef>
              <a:spcAft>
                <a:spcPts val="0"/>
              </a:spcAft>
              <a:buSzPts val="2800"/>
              <a:buFont typeface="Arial"/>
              <a:buChar char="•"/>
            </a:pPr>
            <a:r>
              <a:rPr lang="en-US">
                <a:latin typeface="Arial"/>
                <a:ea typeface="Arial"/>
                <a:cs typeface="Arial"/>
                <a:sym typeface="Arial"/>
              </a:rPr>
              <a:t>Completers Lists have been updated and sent</a:t>
            </a:r>
            <a:endParaRPr>
              <a:latin typeface="Arial"/>
              <a:ea typeface="Arial"/>
              <a:cs typeface="Arial"/>
              <a:sym typeface="Arial"/>
            </a:endParaRPr>
          </a:p>
          <a:p>
            <a:pPr marL="914400" lvl="1" indent="-381000" algn="l" rtl="0">
              <a:spcBef>
                <a:spcPts val="0"/>
              </a:spcBef>
              <a:spcAft>
                <a:spcPts val="0"/>
              </a:spcAft>
              <a:buSzPts val="2400"/>
              <a:buFont typeface="Arial"/>
              <a:buChar char="⮚"/>
            </a:pPr>
            <a:r>
              <a:rPr lang="en-US">
                <a:latin typeface="Arial"/>
                <a:ea typeface="Arial"/>
                <a:cs typeface="Arial"/>
                <a:sym typeface="Arial"/>
              </a:rPr>
              <a:t>Now includes 2023-24 award year reporting and the years associated with standard or transitional reporting</a:t>
            </a:r>
            <a:endParaRPr>
              <a:latin typeface="Arial"/>
              <a:ea typeface="Arial"/>
              <a:cs typeface="Arial"/>
              <a:sym typeface="Arial"/>
            </a:endParaRPr>
          </a:p>
          <a:p>
            <a:pPr marL="914400" lvl="1" indent="-381000" algn="l" rtl="0">
              <a:spcBef>
                <a:spcPts val="0"/>
              </a:spcBef>
              <a:spcAft>
                <a:spcPts val="0"/>
              </a:spcAft>
              <a:buSzPts val="2400"/>
              <a:buFont typeface="Arial"/>
              <a:buChar char="⮚"/>
            </a:pPr>
            <a:r>
              <a:rPr lang="en-US">
                <a:latin typeface="Arial"/>
                <a:ea typeface="Arial"/>
                <a:cs typeface="Arial"/>
                <a:sym typeface="Arial"/>
              </a:rPr>
              <a:t>Original deadline was July 31, 2024 for standard/transitional reporting</a:t>
            </a:r>
            <a:endParaRPr>
              <a:latin typeface="Arial"/>
              <a:ea typeface="Arial"/>
              <a:cs typeface="Arial"/>
              <a:sym typeface="Arial"/>
            </a:endParaRPr>
          </a:p>
          <a:p>
            <a:pPr marL="457200" lvl="0" indent="-406400" algn="l" rtl="0">
              <a:spcBef>
                <a:spcPts val="0"/>
              </a:spcBef>
              <a:spcAft>
                <a:spcPts val="0"/>
              </a:spcAft>
              <a:buSzPts val="2800"/>
              <a:buChar char="•"/>
            </a:pPr>
            <a:r>
              <a:rPr lang="en-US">
                <a:latin typeface="Arial"/>
                <a:ea typeface="Arial"/>
                <a:cs typeface="Arial"/>
                <a:sym typeface="Arial"/>
              </a:rPr>
              <a:t>Subsequent annual reporting deadline will be October 1 following the end of the award year</a:t>
            </a:r>
            <a:endParaRPr>
              <a:latin typeface="Arial"/>
              <a:ea typeface="Arial"/>
              <a:cs typeface="Arial"/>
              <a:sym typeface="Arial"/>
            </a:endParaRPr>
          </a:p>
          <a:p>
            <a:pPr marL="0" lvl="0" indent="0" algn="l" rtl="0">
              <a:spcBef>
                <a:spcPts val="1000"/>
              </a:spcBef>
              <a:spcAft>
                <a:spcPts val="0"/>
              </a:spcAft>
              <a:buNone/>
            </a:pPr>
            <a:endParaRPr>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6"/>
          <p:cNvSpPr txBox="1">
            <a:spLocks noGrp="1"/>
          </p:cNvSpPr>
          <p:nvPr>
            <p:ph type="title"/>
          </p:nvPr>
        </p:nvSpPr>
        <p:spPr>
          <a:xfrm>
            <a:off x="306070" y="708837"/>
            <a:ext cx="115671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Metrics, Framework and Impact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7"/>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How </a:t>
            </a:r>
            <a:r>
              <a:rPr lang="en-US" b="0"/>
              <a:t>will this data be used?</a:t>
            </a:r>
            <a:endParaRPr b="0"/>
          </a:p>
        </p:txBody>
      </p:sp>
      <p:sp>
        <p:nvSpPr>
          <p:cNvPr id="206" name="Google Shape;206;p37"/>
          <p:cNvSpPr txBox="1">
            <a:spLocks noGrp="1"/>
          </p:cNvSpPr>
          <p:nvPr>
            <p:ph type="body" idx="1"/>
          </p:nvPr>
        </p:nvSpPr>
        <p:spPr>
          <a:xfrm>
            <a:off x="312420" y="1479182"/>
            <a:ext cx="11567100" cy="39303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1800"/>
              </a:spcBef>
              <a:spcAft>
                <a:spcPts val="0"/>
              </a:spcAft>
              <a:buSzPts val="2800"/>
              <a:buChar char="•"/>
            </a:pPr>
            <a:r>
              <a:rPr lang="en-US">
                <a:latin typeface="Arial"/>
                <a:ea typeface="Arial"/>
                <a:cs typeface="Arial"/>
                <a:sym typeface="Arial"/>
              </a:rPr>
              <a:t>Students on ED completers lists will be used to create cohorts and obtain data which will be used to evaluate programs against defined metrics</a:t>
            </a:r>
            <a:endParaRPr>
              <a:latin typeface="Arial"/>
              <a:ea typeface="Arial"/>
              <a:cs typeface="Arial"/>
              <a:sym typeface="Arial"/>
            </a:endParaRPr>
          </a:p>
          <a:p>
            <a:pPr marL="457200" lvl="0" indent="-406400" algn="l" rtl="0">
              <a:lnSpc>
                <a:spcPct val="115000"/>
              </a:lnSpc>
              <a:spcBef>
                <a:spcPts val="0"/>
              </a:spcBef>
              <a:spcAft>
                <a:spcPts val="0"/>
              </a:spcAft>
              <a:buSzPts val="2800"/>
              <a:buChar char="•"/>
            </a:pPr>
            <a:r>
              <a:rPr lang="en-US">
                <a:latin typeface="Arial"/>
                <a:ea typeface="Arial"/>
                <a:cs typeface="Arial"/>
                <a:sym typeface="Arial"/>
              </a:rPr>
              <a:t>Debt-to-Earnings (D/E) Rates</a:t>
            </a:r>
            <a:endParaRPr>
              <a:latin typeface="Arial"/>
              <a:ea typeface="Arial"/>
              <a:cs typeface="Arial"/>
              <a:sym typeface="Arial"/>
            </a:endParaRPr>
          </a:p>
          <a:p>
            <a:pPr marL="914400" lvl="1" indent="-381000" algn="l" rtl="0">
              <a:lnSpc>
                <a:spcPct val="115000"/>
              </a:lnSpc>
              <a:spcBef>
                <a:spcPts val="0"/>
              </a:spcBef>
              <a:spcAft>
                <a:spcPts val="0"/>
              </a:spcAft>
              <a:buSzPts val="2400"/>
              <a:buFont typeface="Arial"/>
              <a:buChar char="⮚"/>
            </a:pPr>
            <a:r>
              <a:rPr lang="en-US">
                <a:latin typeface="Arial"/>
                <a:ea typeface="Arial"/>
                <a:cs typeface="Arial"/>
                <a:sym typeface="Arial"/>
              </a:rPr>
              <a:t>Annual earnings rate</a:t>
            </a:r>
            <a:endParaRPr>
              <a:latin typeface="Arial"/>
              <a:ea typeface="Arial"/>
              <a:cs typeface="Arial"/>
              <a:sym typeface="Arial"/>
            </a:endParaRPr>
          </a:p>
          <a:p>
            <a:pPr marL="914400" lvl="1" indent="-381000" algn="l" rtl="0">
              <a:lnSpc>
                <a:spcPct val="115000"/>
              </a:lnSpc>
              <a:spcBef>
                <a:spcPts val="0"/>
              </a:spcBef>
              <a:spcAft>
                <a:spcPts val="0"/>
              </a:spcAft>
              <a:buSzPts val="2400"/>
              <a:buFont typeface="Arial"/>
              <a:buChar char="⮚"/>
            </a:pPr>
            <a:r>
              <a:rPr lang="en-US">
                <a:latin typeface="Arial"/>
                <a:ea typeface="Arial"/>
                <a:cs typeface="Arial"/>
                <a:sym typeface="Arial"/>
              </a:rPr>
              <a:t>Discretionary earnings rate</a:t>
            </a:r>
            <a:endParaRPr>
              <a:latin typeface="Arial"/>
              <a:ea typeface="Arial"/>
              <a:cs typeface="Arial"/>
              <a:sym typeface="Arial"/>
            </a:endParaRPr>
          </a:p>
          <a:p>
            <a:pPr marL="457200" lvl="0" indent="-406400" algn="l" rtl="0">
              <a:lnSpc>
                <a:spcPct val="115000"/>
              </a:lnSpc>
              <a:spcBef>
                <a:spcPts val="0"/>
              </a:spcBef>
              <a:spcAft>
                <a:spcPts val="0"/>
              </a:spcAft>
              <a:buSzPts val="2800"/>
              <a:buChar char="•"/>
            </a:pPr>
            <a:r>
              <a:rPr lang="en-US">
                <a:latin typeface="Arial"/>
                <a:ea typeface="Arial"/>
                <a:cs typeface="Arial"/>
                <a:sym typeface="Arial"/>
              </a:rPr>
              <a:t>Earnings Premium (EP) Measure</a:t>
            </a:r>
            <a:endParaRPr>
              <a:latin typeface="Arial"/>
              <a:ea typeface="Arial"/>
              <a:cs typeface="Arial"/>
              <a:sym typeface="Arial"/>
            </a:endParaRPr>
          </a:p>
          <a:p>
            <a:pPr marL="457200" lvl="0" indent="0" algn="l" rtl="0">
              <a:spcBef>
                <a:spcPts val="100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8"/>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Cohort Periods</a:t>
            </a:r>
            <a:endParaRPr/>
          </a:p>
        </p:txBody>
      </p:sp>
      <p:sp>
        <p:nvSpPr>
          <p:cNvPr id="212" name="Google Shape;212;p38"/>
          <p:cNvSpPr txBox="1">
            <a:spLocks noGrp="1"/>
          </p:cNvSpPr>
          <p:nvPr>
            <p:ph type="body" idx="1"/>
          </p:nvPr>
        </p:nvSpPr>
        <p:spPr>
          <a:xfrm>
            <a:off x="312425" y="1117024"/>
            <a:ext cx="11567100" cy="42924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latin typeface="Arial"/>
                <a:ea typeface="Arial"/>
                <a:cs typeface="Arial"/>
                <a:sym typeface="Arial"/>
              </a:rPr>
              <a:t>The set of award years used to identify a cohort of students who completed a program and whose debt and earnings outcomes are used to calculate debt-to-earnings rates and the earnings premium measure</a:t>
            </a:r>
            <a:endParaRPr>
              <a:latin typeface="Arial"/>
              <a:ea typeface="Arial"/>
              <a:cs typeface="Arial"/>
              <a:sym typeface="Arial"/>
            </a:endParaRPr>
          </a:p>
          <a:p>
            <a:pPr marL="914400" lvl="1" indent="-381000" algn="l" rtl="0">
              <a:spcBef>
                <a:spcPts val="0"/>
              </a:spcBef>
              <a:spcAft>
                <a:spcPts val="0"/>
              </a:spcAft>
              <a:buSzPts val="2400"/>
              <a:buFont typeface="Arial"/>
              <a:buChar char="⮚"/>
            </a:pPr>
            <a:r>
              <a:rPr lang="en-US">
                <a:latin typeface="Arial"/>
                <a:ea typeface="Arial"/>
                <a:cs typeface="Arial"/>
                <a:sym typeface="Arial"/>
              </a:rPr>
              <a:t>Two-year cohort used for programs with 30 or more completers</a:t>
            </a:r>
            <a:endParaRPr>
              <a:latin typeface="Arial"/>
              <a:ea typeface="Arial"/>
              <a:cs typeface="Arial"/>
              <a:sym typeface="Arial"/>
            </a:endParaRPr>
          </a:p>
          <a:p>
            <a:pPr marL="914400" lvl="1" indent="-381000" algn="l" rtl="0">
              <a:spcBef>
                <a:spcPts val="0"/>
              </a:spcBef>
              <a:spcAft>
                <a:spcPts val="0"/>
              </a:spcAft>
              <a:buSzPts val="2400"/>
              <a:buFont typeface="Arial"/>
              <a:buChar char="⮚"/>
            </a:pPr>
            <a:r>
              <a:rPr lang="en-US">
                <a:latin typeface="Arial"/>
                <a:ea typeface="Arial"/>
                <a:cs typeface="Arial"/>
                <a:sym typeface="Arial"/>
              </a:rPr>
              <a:t>Four-year cohort used for programs with fewer than 30 completers in the two-year cohort, and the four-year cohort has at least 30 completers</a:t>
            </a:r>
            <a:endParaRPr>
              <a:latin typeface="Arial"/>
              <a:ea typeface="Arial"/>
              <a:cs typeface="Arial"/>
              <a:sym typeface="Arial"/>
            </a:endParaRPr>
          </a:p>
          <a:p>
            <a:pPr marL="457200" lvl="0" indent="-406400" algn="l" rtl="0">
              <a:spcBef>
                <a:spcPts val="0"/>
              </a:spcBef>
              <a:spcAft>
                <a:spcPts val="0"/>
              </a:spcAft>
              <a:buSzPts val="2800"/>
              <a:buChar char="•"/>
            </a:pPr>
            <a:r>
              <a:rPr lang="en-US">
                <a:latin typeface="Arial"/>
                <a:ea typeface="Arial"/>
                <a:cs typeface="Arial"/>
                <a:sym typeface="Arial"/>
              </a:rPr>
              <a:t>Rates not calculated for programs with fewer than 30 completers in the four-year cohort</a:t>
            </a:r>
            <a:endParaRPr>
              <a:latin typeface="Arial"/>
              <a:ea typeface="Arial"/>
              <a:cs typeface="Arial"/>
              <a:sym typeface="Arial"/>
            </a:endParaRPr>
          </a:p>
          <a:p>
            <a:pPr marL="457200" lvl="0" indent="-406400" algn="l" rtl="0">
              <a:spcBef>
                <a:spcPts val="0"/>
              </a:spcBef>
              <a:spcAft>
                <a:spcPts val="0"/>
              </a:spcAft>
              <a:buSzPts val="2800"/>
              <a:buChar char="•"/>
            </a:pPr>
            <a:r>
              <a:rPr lang="en-US">
                <a:latin typeface="Arial"/>
                <a:ea typeface="Arial"/>
                <a:cs typeface="Arial"/>
                <a:sym typeface="Arial"/>
              </a:rPr>
              <a:t>Cohort does not include students who meet student exclusions in 668.403(e) and 668.404(c)</a:t>
            </a:r>
            <a:endParaRPr>
              <a:latin typeface="Arial"/>
              <a:ea typeface="Arial"/>
              <a:cs typeface="Arial"/>
              <a:sym typeface="Arial"/>
            </a:endParaRPr>
          </a:p>
          <a:p>
            <a:pPr marL="457200" lvl="0" indent="0" algn="l" rtl="0">
              <a:spcBef>
                <a:spcPts val="10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306070" y="708837"/>
            <a:ext cx="115671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Gainful Employment	</a:t>
            </a:r>
            <a:endParaRPr/>
          </a:p>
        </p:txBody>
      </p:sp>
      <p:sp>
        <p:nvSpPr>
          <p:cNvPr id="55" name="Google Shape;55;p12"/>
          <p:cNvSpPr txBox="1">
            <a:spLocks noGrp="1"/>
          </p:cNvSpPr>
          <p:nvPr>
            <p:ph type="body" idx="1"/>
          </p:nvPr>
        </p:nvSpPr>
        <p:spPr>
          <a:xfrm>
            <a:off x="306070" y="3588562"/>
            <a:ext cx="11567100" cy="150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The History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9"/>
          <p:cNvSpPr txBox="1">
            <a:spLocks noGrp="1"/>
          </p:cNvSpPr>
          <p:nvPr>
            <p:ph type="body" idx="1"/>
          </p:nvPr>
        </p:nvSpPr>
        <p:spPr>
          <a:xfrm>
            <a:off x="312420" y="1479182"/>
            <a:ext cx="11567100" cy="3930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a:p>
        </p:txBody>
      </p:sp>
      <p:pic>
        <p:nvPicPr>
          <p:cNvPr id="218" name="Google Shape;218;p39"/>
          <p:cNvPicPr preferRelativeResize="0"/>
          <p:nvPr/>
        </p:nvPicPr>
        <p:blipFill>
          <a:blip r:embed="rId3">
            <a:alphaModFix/>
          </a:blip>
          <a:stretch>
            <a:fillRect/>
          </a:stretch>
        </p:blipFill>
        <p:spPr>
          <a:xfrm>
            <a:off x="1900238" y="1795463"/>
            <a:ext cx="8391525" cy="3267075"/>
          </a:xfrm>
          <a:prstGeom prst="rect">
            <a:avLst/>
          </a:prstGeom>
          <a:noFill/>
          <a:ln>
            <a:noFill/>
          </a:ln>
        </p:spPr>
      </p:pic>
      <p:sp>
        <p:nvSpPr>
          <p:cNvPr id="219" name="Google Shape;219;p39"/>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Cohort Periods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0"/>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Student Exclusions</a:t>
            </a:r>
            <a:endParaRPr/>
          </a:p>
        </p:txBody>
      </p:sp>
      <p:sp>
        <p:nvSpPr>
          <p:cNvPr id="225" name="Google Shape;225;p40"/>
          <p:cNvSpPr txBox="1">
            <a:spLocks noGrp="1"/>
          </p:cNvSpPr>
          <p:nvPr>
            <p:ph type="body" idx="1"/>
          </p:nvPr>
        </p:nvSpPr>
        <p:spPr>
          <a:xfrm>
            <a:off x="312420" y="1479182"/>
            <a:ext cx="11567100" cy="393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Clr>
                <a:srgbClr val="17232E"/>
              </a:buClr>
              <a:buSzPts val="2800"/>
              <a:buFont typeface="Arial"/>
              <a:buChar char="•"/>
            </a:pPr>
            <a:r>
              <a:rPr lang="en-US">
                <a:solidFill>
                  <a:srgbClr val="17232E"/>
                </a:solidFill>
                <a:highlight>
                  <a:srgbClr val="FFFFFF"/>
                </a:highlight>
                <a:latin typeface="Arial"/>
                <a:ea typeface="Arial"/>
                <a:cs typeface="Arial"/>
                <a:sym typeface="Arial"/>
              </a:rPr>
              <a:t>A student is excluded from the numerator and the denominator of the D/E and EP calculations if</a:t>
            </a:r>
            <a:endParaRPr>
              <a:solidFill>
                <a:srgbClr val="17232E"/>
              </a:solidFill>
              <a:highlight>
                <a:srgbClr val="FFFFFF"/>
              </a:highlight>
              <a:latin typeface="Arial"/>
              <a:ea typeface="Arial"/>
              <a:cs typeface="Arial"/>
              <a:sym typeface="Arial"/>
            </a:endParaRPr>
          </a:p>
          <a:p>
            <a:pPr marL="914400" lvl="1" indent="-381000" algn="l" rtl="0">
              <a:spcBef>
                <a:spcPts val="0"/>
              </a:spcBef>
              <a:spcAft>
                <a:spcPts val="0"/>
              </a:spcAft>
              <a:buClr>
                <a:srgbClr val="17232E"/>
              </a:buClr>
              <a:buSzPts val="2400"/>
              <a:buFont typeface="Arial"/>
              <a:buChar char="⮚"/>
            </a:pPr>
            <a:r>
              <a:rPr lang="en-US" sz="2400">
                <a:solidFill>
                  <a:srgbClr val="17232E"/>
                </a:solidFill>
                <a:highlight>
                  <a:srgbClr val="FFFFFF"/>
                </a:highlight>
                <a:latin typeface="Arial"/>
                <a:ea typeface="Arial"/>
                <a:cs typeface="Arial"/>
                <a:sym typeface="Arial"/>
              </a:rPr>
              <a:t>One or more of the student’s Title IV loans qualify for a total and permanent disability (TPD) discharge;</a:t>
            </a:r>
            <a:endParaRPr>
              <a:solidFill>
                <a:srgbClr val="17232E"/>
              </a:solidFill>
              <a:highlight>
                <a:srgbClr val="FFFFFF"/>
              </a:highlight>
              <a:latin typeface="Arial"/>
              <a:ea typeface="Arial"/>
              <a:cs typeface="Arial"/>
              <a:sym typeface="Arial"/>
            </a:endParaRPr>
          </a:p>
          <a:p>
            <a:pPr marL="914400" lvl="1" indent="-381000" algn="l" rtl="0">
              <a:spcBef>
                <a:spcPts val="0"/>
              </a:spcBef>
              <a:spcAft>
                <a:spcPts val="0"/>
              </a:spcAft>
              <a:buClr>
                <a:srgbClr val="17232E"/>
              </a:buClr>
              <a:buSzPts val="2400"/>
              <a:buFont typeface="Arial"/>
              <a:buChar char="⮚"/>
            </a:pPr>
            <a:r>
              <a:rPr lang="en-US" sz="2400">
                <a:solidFill>
                  <a:srgbClr val="17232E"/>
                </a:solidFill>
                <a:highlight>
                  <a:srgbClr val="FFFFFF"/>
                </a:highlight>
                <a:latin typeface="Arial"/>
                <a:ea typeface="Arial"/>
                <a:cs typeface="Arial"/>
                <a:sym typeface="Arial"/>
              </a:rPr>
              <a:t>The student enrolled full-time in any other eligible program at the same institution or another institution during the calendar year for which earnings were measured;</a:t>
            </a:r>
            <a:endParaRPr>
              <a:solidFill>
                <a:srgbClr val="17232E"/>
              </a:solidFill>
              <a:highlight>
                <a:srgbClr val="FFFFFF"/>
              </a:highlight>
              <a:latin typeface="Arial"/>
              <a:ea typeface="Arial"/>
              <a:cs typeface="Arial"/>
              <a:sym typeface="Arial"/>
            </a:endParaRPr>
          </a:p>
          <a:p>
            <a:pPr marL="914400" lvl="1" indent="-381000" algn="l" rtl="0">
              <a:spcBef>
                <a:spcPts val="0"/>
              </a:spcBef>
              <a:spcAft>
                <a:spcPts val="0"/>
              </a:spcAft>
              <a:buClr>
                <a:srgbClr val="17232E"/>
              </a:buClr>
              <a:buSzPts val="2400"/>
              <a:buFont typeface="Arial"/>
              <a:buChar char="⮚"/>
            </a:pPr>
            <a:r>
              <a:rPr lang="en-US" sz="2400">
                <a:solidFill>
                  <a:srgbClr val="17232E"/>
                </a:solidFill>
                <a:highlight>
                  <a:srgbClr val="FFFFFF"/>
                </a:highlight>
                <a:latin typeface="Arial"/>
                <a:ea typeface="Arial"/>
                <a:cs typeface="Arial"/>
                <a:sym typeface="Arial"/>
              </a:rPr>
              <a:t>The student completed a higher-level undergraduate or graduate program at the institution (for undergraduate and graduate programs, respectively);</a:t>
            </a:r>
            <a:endParaRPr>
              <a:solidFill>
                <a:srgbClr val="17232E"/>
              </a:solidFill>
              <a:highlight>
                <a:srgbClr val="FFFFFF"/>
              </a:highlight>
              <a:latin typeface="Arial"/>
              <a:ea typeface="Arial"/>
              <a:cs typeface="Arial"/>
              <a:sym typeface="Arial"/>
            </a:endParaRPr>
          </a:p>
          <a:p>
            <a:pPr marL="914400" lvl="1" indent="-381000" algn="l" rtl="0">
              <a:spcBef>
                <a:spcPts val="0"/>
              </a:spcBef>
              <a:spcAft>
                <a:spcPts val="0"/>
              </a:spcAft>
              <a:buClr>
                <a:srgbClr val="17232E"/>
              </a:buClr>
              <a:buSzPts val="2400"/>
              <a:buFont typeface="Arial"/>
              <a:buChar char="⮚"/>
            </a:pPr>
            <a:r>
              <a:rPr lang="en-US" sz="2400">
                <a:solidFill>
                  <a:srgbClr val="17232E"/>
                </a:solidFill>
                <a:highlight>
                  <a:srgbClr val="FFFFFF"/>
                </a:highlight>
                <a:latin typeface="Arial"/>
                <a:ea typeface="Arial"/>
                <a:cs typeface="Arial"/>
                <a:sym typeface="Arial"/>
              </a:rPr>
              <a:t>The student died; or</a:t>
            </a:r>
            <a:endParaRPr>
              <a:solidFill>
                <a:srgbClr val="17232E"/>
              </a:solidFill>
              <a:highlight>
                <a:srgbClr val="FFFFFF"/>
              </a:highlight>
              <a:latin typeface="Arial"/>
              <a:ea typeface="Arial"/>
              <a:cs typeface="Arial"/>
              <a:sym typeface="Arial"/>
            </a:endParaRPr>
          </a:p>
          <a:p>
            <a:pPr marL="914400" lvl="1" indent="-381000" algn="l" rtl="0">
              <a:spcBef>
                <a:spcPts val="0"/>
              </a:spcBef>
              <a:spcAft>
                <a:spcPts val="0"/>
              </a:spcAft>
              <a:buClr>
                <a:srgbClr val="17232E"/>
              </a:buClr>
              <a:buSzPts val="2400"/>
              <a:buFont typeface="Arial"/>
              <a:buChar char="⮚"/>
            </a:pPr>
            <a:r>
              <a:rPr lang="en-US" sz="2400">
                <a:solidFill>
                  <a:srgbClr val="17232E"/>
                </a:solidFill>
                <a:highlight>
                  <a:srgbClr val="FFFFFF"/>
                </a:highlight>
                <a:latin typeface="Arial"/>
                <a:ea typeface="Arial"/>
                <a:cs typeface="Arial"/>
                <a:sym typeface="Arial"/>
              </a:rPr>
              <a:t>The student is enrolled in a program not subject to FVT/GE requirements</a:t>
            </a:r>
            <a:endParaRPr sz="2400">
              <a:solidFill>
                <a:srgbClr val="17232E"/>
              </a:solidFill>
              <a:highlight>
                <a:srgbClr val="FFFFFF"/>
              </a:highlight>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1"/>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Debt to Earnings</a:t>
            </a:r>
            <a:endParaRPr/>
          </a:p>
        </p:txBody>
      </p:sp>
      <p:pic>
        <p:nvPicPr>
          <p:cNvPr id="231" name="Google Shape;231;p41"/>
          <p:cNvPicPr preferRelativeResize="0"/>
          <p:nvPr/>
        </p:nvPicPr>
        <p:blipFill>
          <a:blip r:embed="rId3">
            <a:alphaModFix/>
          </a:blip>
          <a:stretch>
            <a:fillRect/>
          </a:stretch>
        </p:blipFill>
        <p:spPr>
          <a:xfrm>
            <a:off x="1866900" y="1757363"/>
            <a:ext cx="8458200" cy="3343275"/>
          </a:xfrm>
          <a:prstGeom prst="rect">
            <a:avLst/>
          </a:prstGeom>
          <a:noFill/>
          <a:ln>
            <a:noFill/>
          </a:ln>
        </p:spPr>
      </p:pic>
      <p:pic>
        <p:nvPicPr>
          <p:cNvPr id="232" name="Google Shape;232;p41"/>
          <p:cNvPicPr preferRelativeResize="0"/>
          <p:nvPr/>
        </p:nvPicPr>
        <p:blipFill>
          <a:blip r:embed="rId4">
            <a:alphaModFix/>
          </a:blip>
          <a:stretch>
            <a:fillRect/>
          </a:stretch>
        </p:blipFill>
        <p:spPr>
          <a:xfrm>
            <a:off x="4282800" y="2282207"/>
            <a:ext cx="3171825" cy="990600"/>
          </a:xfrm>
          <a:prstGeom prst="rect">
            <a:avLst/>
          </a:prstGeom>
          <a:noFill/>
          <a:ln>
            <a:noFill/>
          </a:ln>
        </p:spPr>
      </p:pic>
      <p:pic>
        <p:nvPicPr>
          <p:cNvPr id="233" name="Google Shape;233;p41"/>
          <p:cNvPicPr preferRelativeResize="0"/>
          <p:nvPr/>
        </p:nvPicPr>
        <p:blipFill>
          <a:blip r:embed="rId5">
            <a:alphaModFix/>
          </a:blip>
          <a:stretch>
            <a:fillRect/>
          </a:stretch>
        </p:blipFill>
        <p:spPr>
          <a:xfrm>
            <a:off x="2724150" y="4211057"/>
            <a:ext cx="5886450" cy="10001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2"/>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lnSpc>
                <a:spcPct val="115000"/>
              </a:lnSpc>
              <a:spcBef>
                <a:spcPts val="1000"/>
              </a:spcBef>
              <a:spcAft>
                <a:spcPts val="0"/>
              </a:spcAft>
              <a:buClr>
                <a:schemeClr val="dk1"/>
              </a:buClr>
              <a:buSzPts val="1100"/>
              <a:buFont typeface="Arial"/>
              <a:buNone/>
            </a:pPr>
            <a:r>
              <a:rPr lang="en-US" sz="3300">
                <a:solidFill>
                  <a:schemeClr val="accent1"/>
                </a:solidFill>
              </a:rPr>
              <a:t>Annual Earnings Rate: Annual Loan Payment</a:t>
            </a:r>
            <a:endParaRPr sz="3300">
              <a:solidFill>
                <a:schemeClr val="accent1"/>
              </a:solidFill>
            </a:endParaRPr>
          </a:p>
          <a:p>
            <a:pPr marL="0" lvl="0" indent="0" algn="l" rtl="0">
              <a:spcBef>
                <a:spcPts val="0"/>
              </a:spcBef>
              <a:spcAft>
                <a:spcPts val="0"/>
              </a:spcAft>
              <a:buNone/>
            </a:pPr>
            <a:endParaRPr/>
          </a:p>
        </p:txBody>
      </p:sp>
      <p:sp>
        <p:nvSpPr>
          <p:cNvPr id="239" name="Google Shape;239;p42"/>
          <p:cNvSpPr txBox="1">
            <a:spLocks noGrp="1"/>
          </p:cNvSpPr>
          <p:nvPr>
            <p:ph type="body" idx="1"/>
          </p:nvPr>
        </p:nvSpPr>
        <p:spPr>
          <a:xfrm>
            <a:off x="312420" y="1479182"/>
            <a:ext cx="11567100" cy="393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sz="2600">
                <a:latin typeface="Arial"/>
                <a:ea typeface="Arial"/>
                <a:cs typeface="Arial"/>
                <a:sym typeface="Arial"/>
              </a:rPr>
              <a:t>Calculated by determining the median loan debt of students who completed the program during the applicable cohort </a:t>
            </a:r>
            <a:endParaRPr sz="2600">
              <a:latin typeface="Arial"/>
              <a:ea typeface="Arial"/>
              <a:cs typeface="Arial"/>
              <a:sym typeface="Arial"/>
            </a:endParaRPr>
          </a:p>
          <a:p>
            <a:pPr marL="457200" lvl="0" indent="-406400" algn="l" rtl="0">
              <a:spcBef>
                <a:spcPts val="0"/>
              </a:spcBef>
              <a:spcAft>
                <a:spcPts val="0"/>
              </a:spcAft>
              <a:buSzPts val="2800"/>
              <a:buChar char="•"/>
            </a:pPr>
            <a:r>
              <a:rPr lang="en-US" sz="2600">
                <a:latin typeface="Arial"/>
                <a:ea typeface="Arial"/>
                <a:cs typeface="Arial"/>
                <a:sym typeface="Arial"/>
              </a:rPr>
              <a:t>Capped at the lesser of the</a:t>
            </a:r>
            <a:endParaRPr sz="2600">
              <a:latin typeface="Arial"/>
              <a:ea typeface="Arial"/>
              <a:cs typeface="Arial"/>
              <a:sym typeface="Arial"/>
            </a:endParaRPr>
          </a:p>
          <a:p>
            <a:pPr marL="914400" lvl="1" indent="-393700" algn="l" rtl="0">
              <a:spcBef>
                <a:spcPts val="0"/>
              </a:spcBef>
              <a:spcAft>
                <a:spcPts val="0"/>
              </a:spcAft>
              <a:buSzPts val="2600"/>
              <a:buFont typeface="Arial"/>
              <a:buChar char="⮚"/>
            </a:pPr>
            <a:r>
              <a:rPr lang="en-US" sz="2200">
                <a:latin typeface="Arial"/>
                <a:ea typeface="Arial"/>
                <a:cs typeface="Arial"/>
                <a:sym typeface="Arial"/>
              </a:rPr>
              <a:t>Total amount of debt the student incurred for the program; including Direct Loans*, Private education loans, and total amount outstanding on any other credit extended by the institution; or</a:t>
            </a:r>
            <a:endParaRPr sz="2200">
              <a:latin typeface="Arial"/>
              <a:ea typeface="Arial"/>
              <a:cs typeface="Arial"/>
              <a:sym typeface="Arial"/>
            </a:endParaRPr>
          </a:p>
          <a:p>
            <a:pPr marL="914400" lvl="1" indent="-393700" algn="l" rtl="0">
              <a:spcBef>
                <a:spcPts val="0"/>
              </a:spcBef>
              <a:spcAft>
                <a:spcPts val="0"/>
              </a:spcAft>
              <a:buSzPts val="2600"/>
              <a:buFont typeface="Arial"/>
              <a:buChar char="⮚"/>
            </a:pPr>
            <a:r>
              <a:rPr lang="en-US" sz="2200">
                <a:latin typeface="Arial"/>
                <a:ea typeface="Arial"/>
                <a:cs typeface="Arial"/>
                <a:sym typeface="Arial"/>
              </a:rPr>
              <a:t>Total amount of student’s tuition and fees, books, equipment, and supplies less the amount of institutional grant or scholarship funds provided the student </a:t>
            </a:r>
            <a:endParaRPr sz="2200">
              <a:latin typeface="Arial"/>
              <a:ea typeface="Arial"/>
              <a:cs typeface="Arial"/>
              <a:sym typeface="Arial"/>
            </a:endParaRPr>
          </a:p>
          <a:p>
            <a:pPr marL="457200" lvl="0" indent="-406400" algn="l" rtl="0">
              <a:spcBef>
                <a:spcPts val="0"/>
              </a:spcBef>
              <a:spcAft>
                <a:spcPts val="0"/>
              </a:spcAft>
              <a:buSzPts val="2800"/>
              <a:buChar char="•"/>
            </a:pPr>
            <a:r>
              <a:rPr lang="en-US" sz="2600">
                <a:latin typeface="Arial"/>
                <a:ea typeface="Arial"/>
                <a:cs typeface="Arial"/>
                <a:sym typeface="Arial"/>
              </a:rPr>
              <a:t>Median loan debt is amortized over the applicable repayment period using the prescribed interest rate</a:t>
            </a:r>
            <a:endParaRPr sz="2600">
              <a:latin typeface="Arial"/>
              <a:ea typeface="Arial"/>
              <a:cs typeface="Arial"/>
              <a:sym typeface="Arial"/>
            </a:endParaRPr>
          </a:p>
          <a:p>
            <a:pPr marL="0" lvl="0" indent="0" algn="l" rtl="0">
              <a:spcBef>
                <a:spcPts val="1000"/>
              </a:spcBef>
              <a:spcAft>
                <a:spcPts val="0"/>
              </a:spcAft>
              <a:buNone/>
            </a:pPr>
            <a:endParaRPr sz="2600">
              <a:latin typeface="Arial"/>
              <a:ea typeface="Arial"/>
              <a:cs typeface="Arial"/>
              <a:sym typeface="Arial"/>
            </a:endParaRPr>
          </a:p>
          <a:p>
            <a:pPr marL="457200" lvl="0" indent="0" algn="l" rtl="0">
              <a:spcBef>
                <a:spcPts val="1000"/>
              </a:spcBef>
              <a:spcAft>
                <a:spcPts val="0"/>
              </a:spcAft>
              <a:buNone/>
            </a:pPr>
            <a:endParaRPr/>
          </a:p>
        </p:txBody>
      </p:sp>
      <p:pic>
        <p:nvPicPr>
          <p:cNvPr id="240" name="Google Shape;240;p42"/>
          <p:cNvPicPr preferRelativeResize="0"/>
          <p:nvPr/>
        </p:nvPicPr>
        <p:blipFill>
          <a:blip r:embed="rId3">
            <a:alphaModFix/>
          </a:blip>
          <a:stretch>
            <a:fillRect/>
          </a:stretch>
        </p:blipFill>
        <p:spPr>
          <a:xfrm>
            <a:off x="152400" y="5561882"/>
            <a:ext cx="6296025" cy="3333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3"/>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lnSpc>
                <a:spcPct val="115000"/>
              </a:lnSpc>
              <a:spcBef>
                <a:spcPts val="1000"/>
              </a:spcBef>
              <a:spcAft>
                <a:spcPts val="0"/>
              </a:spcAft>
              <a:buClr>
                <a:schemeClr val="dk1"/>
              </a:buClr>
              <a:buSzPts val="1100"/>
              <a:buFont typeface="Arial"/>
              <a:buNone/>
            </a:pPr>
            <a:r>
              <a:rPr lang="en-US" sz="3300">
                <a:solidFill>
                  <a:schemeClr val="accent1"/>
                </a:solidFill>
              </a:rPr>
              <a:t>Annual Earnings Rate: Median Annual Earnings</a:t>
            </a:r>
            <a:endParaRPr sz="3300">
              <a:solidFill>
                <a:schemeClr val="accent1"/>
              </a:solidFill>
            </a:endParaRPr>
          </a:p>
          <a:p>
            <a:pPr marL="0" lvl="0" indent="0" algn="l" rtl="0">
              <a:spcBef>
                <a:spcPts val="0"/>
              </a:spcBef>
              <a:spcAft>
                <a:spcPts val="0"/>
              </a:spcAft>
              <a:buNone/>
            </a:pPr>
            <a:endParaRPr/>
          </a:p>
        </p:txBody>
      </p:sp>
      <p:sp>
        <p:nvSpPr>
          <p:cNvPr id="246" name="Google Shape;246;p43"/>
          <p:cNvSpPr txBox="1">
            <a:spLocks noGrp="1"/>
          </p:cNvSpPr>
          <p:nvPr>
            <p:ph type="body" idx="1"/>
          </p:nvPr>
        </p:nvSpPr>
        <p:spPr>
          <a:xfrm>
            <a:off x="312420" y="1479182"/>
            <a:ext cx="11567100" cy="393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sz="2600">
                <a:latin typeface="Arial"/>
                <a:ea typeface="Arial"/>
                <a:cs typeface="Arial"/>
                <a:sym typeface="Arial"/>
              </a:rPr>
              <a:t>Earnings are obtained from the federal agency with earnings data</a:t>
            </a:r>
            <a:endParaRPr sz="2600">
              <a:latin typeface="Arial"/>
              <a:ea typeface="Arial"/>
              <a:cs typeface="Arial"/>
              <a:sym typeface="Arial"/>
            </a:endParaRPr>
          </a:p>
          <a:p>
            <a:pPr marL="914400" lvl="1" indent="-393700" algn="l" rtl="0">
              <a:spcBef>
                <a:spcPts val="0"/>
              </a:spcBef>
              <a:spcAft>
                <a:spcPts val="0"/>
              </a:spcAft>
              <a:buSzPts val="2600"/>
              <a:buFont typeface="Arial"/>
              <a:buChar char="⮚"/>
            </a:pPr>
            <a:r>
              <a:rPr lang="en-US" sz="2200">
                <a:latin typeface="Arial"/>
                <a:ea typeface="Arial"/>
                <a:cs typeface="Arial"/>
                <a:sym typeface="Arial"/>
              </a:rPr>
              <a:t>A Federal agency with which the Department enters into an agreement to access earnings data for the D/E rates and earnings threshold measure.</a:t>
            </a:r>
            <a:endParaRPr sz="2200">
              <a:latin typeface="Arial"/>
              <a:ea typeface="Arial"/>
              <a:cs typeface="Arial"/>
              <a:sym typeface="Arial"/>
            </a:endParaRPr>
          </a:p>
          <a:p>
            <a:pPr marL="914400" lvl="1" indent="-393700" algn="l" rtl="0">
              <a:spcBef>
                <a:spcPts val="0"/>
              </a:spcBef>
              <a:spcAft>
                <a:spcPts val="0"/>
              </a:spcAft>
              <a:buSzPts val="2600"/>
              <a:buFont typeface="Arial"/>
              <a:buChar char="⮚"/>
            </a:pPr>
            <a:r>
              <a:rPr lang="en-US" sz="2200">
                <a:latin typeface="Arial"/>
                <a:ea typeface="Arial"/>
                <a:cs typeface="Arial"/>
                <a:sym typeface="Arial"/>
              </a:rPr>
              <a:t>May include the Treasury Department (including the Internal Revenue Service), the Social Security Administration (SSA), the Department of Health and Human Services (HHS), and the Census Bureau</a:t>
            </a:r>
            <a:endParaRPr sz="2600">
              <a:latin typeface="Arial"/>
              <a:ea typeface="Arial"/>
              <a:cs typeface="Arial"/>
              <a:sym typeface="Arial"/>
            </a:endParaRPr>
          </a:p>
          <a:p>
            <a:pPr marL="457200" lvl="0" indent="-406400" algn="l" rtl="0">
              <a:spcBef>
                <a:spcPts val="0"/>
              </a:spcBef>
              <a:spcAft>
                <a:spcPts val="0"/>
              </a:spcAft>
              <a:buSzPts val="2800"/>
              <a:buChar char="•"/>
            </a:pPr>
            <a:r>
              <a:rPr lang="en-US" sz="2600">
                <a:latin typeface="Arial"/>
                <a:ea typeface="Arial"/>
                <a:cs typeface="Arial"/>
                <a:sym typeface="Arial"/>
              </a:rPr>
              <a:t>The federal agency will pull earnings for students in the completer cohort and will provide to ED</a:t>
            </a:r>
            <a:endParaRPr sz="2600">
              <a:latin typeface="Arial"/>
              <a:ea typeface="Arial"/>
              <a:cs typeface="Arial"/>
              <a:sym typeface="Arial"/>
            </a:endParaRPr>
          </a:p>
          <a:p>
            <a:pPr marL="914400" lvl="1" indent="-393700" algn="l" rtl="0">
              <a:spcBef>
                <a:spcPts val="0"/>
              </a:spcBef>
              <a:spcAft>
                <a:spcPts val="0"/>
              </a:spcAft>
              <a:buSzPts val="2600"/>
              <a:buFont typeface="Arial"/>
              <a:buChar char="⮚"/>
            </a:pPr>
            <a:r>
              <a:rPr lang="en-US" sz="2200">
                <a:latin typeface="Arial"/>
                <a:ea typeface="Arial"/>
                <a:cs typeface="Arial"/>
                <a:sym typeface="Arial"/>
              </a:rPr>
              <a:t>Median annual earnings amount</a:t>
            </a:r>
            <a:endParaRPr sz="2200">
              <a:latin typeface="Arial"/>
              <a:ea typeface="Arial"/>
              <a:cs typeface="Arial"/>
              <a:sym typeface="Arial"/>
            </a:endParaRPr>
          </a:p>
          <a:p>
            <a:pPr marL="914400" lvl="1" indent="-393700" algn="l" rtl="0">
              <a:spcBef>
                <a:spcPts val="0"/>
              </a:spcBef>
              <a:spcAft>
                <a:spcPts val="0"/>
              </a:spcAft>
              <a:buSzPts val="2600"/>
              <a:buFont typeface="Arial"/>
              <a:buChar char="⮚"/>
            </a:pPr>
            <a:r>
              <a:rPr lang="en-US" sz="2200">
                <a:latin typeface="Arial"/>
                <a:ea typeface="Arial"/>
                <a:cs typeface="Arial"/>
                <a:sym typeface="Arial"/>
              </a:rPr>
              <a:t>Number of students who were not matched</a:t>
            </a:r>
            <a:endParaRPr sz="2200">
              <a:latin typeface="Arial"/>
              <a:ea typeface="Arial"/>
              <a:cs typeface="Arial"/>
              <a:sym typeface="Arial"/>
            </a:endParaRPr>
          </a:p>
          <a:p>
            <a:pPr marL="1371600" lvl="2" indent="-368300" algn="l" rtl="0">
              <a:spcBef>
                <a:spcPts val="0"/>
              </a:spcBef>
              <a:spcAft>
                <a:spcPts val="0"/>
              </a:spcAft>
              <a:buSzPts val="2200"/>
              <a:buFont typeface="Arial"/>
              <a:buChar char="▪"/>
            </a:pPr>
            <a:r>
              <a:rPr lang="en-US" sz="2200">
                <a:latin typeface="Arial"/>
                <a:ea typeface="Arial"/>
                <a:cs typeface="Arial"/>
                <a:sym typeface="Arial"/>
              </a:rPr>
              <a:t>The Department will exclude from the calculation of median loan debt the same number of students with the highest loan debts.</a:t>
            </a:r>
            <a:r>
              <a:rPr lang="en-US" sz="1800">
                <a:latin typeface="Calibri"/>
                <a:ea typeface="Calibri"/>
                <a:cs typeface="Calibri"/>
                <a:sym typeface="Calibri"/>
              </a:rPr>
              <a:t> </a:t>
            </a:r>
            <a:endParaRPr sz="2200">
              <a:latin typeface="Arial"/>
              <a:ea typeface="Arial"/>
              <a:cs typeface="Arial"/>
              <a:sym typeface="Arial"/>
            </a:endParaRPr>
          </a:p>
          <a:p>
            <a:pPr marL="914400" lvl="0" indent="0" algn="l" rtl="0">
              <a:spcBef>
                <a:spcPts val="1000"/>
              </a:spcBef>
              <a:spcAft>
                <a:spcPts val="0"/>
              </a:spcAft>
              <a:buNone/>
            </a:pPr>
            <a:endParaRPr sz="2600">
              <a:latin typeface="Arial"/>
              <a:ea typeface="Arial"/>
              <a:cs typeface="Arial"/>
              <a:sym typeface="Arial"/>
            </a:endParaRPr>
          </a:p>
          <a:p>
            <a:pPr marL="457200" lvl="0" indent="0" algn="l" rtl="0">
              <a:spcBef>
                <a:spcPts val="100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4"/>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D/E Rates and Outcomes</a:t>
            </a:r>
            <a:endParaRPr/>
          </a:p>
        </p:txBody>
      </p:sp>
      <p:sp>
        <p:nvSpPr>
          <p:cNvPr id="252" name="Google Shape;252;p44"/>
          <p:cNvSpPr txBox="1">
            <a:spLocks noGrp="1"/>
          </p:cNvSpPr>
          <p:nvPr>
            <p:ph type="body" idx="1"/>
          </p:nvPr>
        </p:nvSpPr>
        <p:spPr>
          <a:xfrm>
            <a:off x="312420" y="1479182"/>
            <a:ext cx="11567100" cy="393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What’s a good D/E rate?</a:t>
            </a:r>
            <a:endParaRPr/>
          </a:p>
          <a:p>
            <a:pPr marL="0" lvl="0" indent="0" algn="l" rtl="0">
              <a:spcBef>
                <a:spcPts val="1000"/>
              </a:spcBef>
              <a:spcAft>
                <a:spcPts val="0"/>
              </a:spcAft>
              <a:buNone/>
            </a:pPr>
            <a:endParaRPr/>
          </a:p>
          <a:p>
            <a:pPr marL="457200" lvl="0" indent="-381000" algn="l" rtl="0">
              <a:lnSpc>
                <a:spcPct val="115000"/>
              </a:lnSpc>
              <a:spcBef>
                <a:spcPts val="0"/>
              </a:spcBef>
              <a:spcAft>
                <a:spcPts val="0"/>
              </a:spcAft>
              <a:buSzPts val="2400"/>
              <a:buFont typeface="Calibri"/>
              <a:buChar char="•"/>
            </a:pPr>
            <a:r>
              <a:rPr lang="en-US" sz="2400">
                <a:latin typeface="Calibri"/>
                <a:ea typeface="Calibri"/>
                <a:cs typeface="Calibri"/>
                <a:sym typeface="Calibri"/>
              </a:rPr>
              <a:t>A program passes the D/E rate metric if the annual D/E rate is 8 percent or less, or if the discretionary D/E rate is 20 percent or less. </a:t>
            </a:r>
            <a:endParaRPr sz="2400">
              <a:latin typeface="Calibri"/>
              <a:ea typeface="Calibri"/>
              <a:cs typeface="Calibri"/>
              <a:sym typeface="Calibri"/>
            </a:endParaRPr>
          </a:p>
          <a:p>
            <a:pPr marL="457200" lvl="0" indent="-381000" algn="l" rtl="0">
              <a:lnSpc>
                <a:spcPct val="115000"/>
              </a:lnSpc>
              <a:spcBef>
                <a:spcPts val="0"/>
              </a:spcBef>
              <a:spcAft>
                <a:spcPts val="0"/>
              </a:spcAft>
              <a:buSzPts val="2400"/>
              <a:buFont typeface="Calibri"/>
              <a:buChar char="•"/>
            </a:pPr>
            <a:r>
              <a:rPr lang="en-US" sz="2400">
                <a:latin typeface="Calibri"/>
                <a:ea typeface="Calibri"/>
                <a:cs typeface="Calibri"/>
                <a:sym typeface="Calibri"/>
              </a:rPr>
              <a:t>The program only needs to have one of two rates fall into the acceptable range.</a:t>
            </a:r>
            <a:endParaRPr sz="2400">
              <a:latin typeface="Calibri"/>
              <a:ea typeface="Calibri"/>
              <a:cs typeface="Calibri"/>
              <a:sym typeface="Calibri"/>
            </a:endParaRPr>
          </a:p>
          <a:p>
            <a:pPr marL="457200" lvl="0" indent="-381000" algn="l" rtl="0">
              <a:lnSpc>
                <a:spcPct val="115000"/>
              </a:lnSpc>
              <a:spcBef>
                <a:spcPts val="0"/>
              </a:spcBef>
              <a:spcAft>
                <a:spcPts val="0"/>
              </a:spcAft>
              <a:buSzPts val="2400"/>
              <a:buFont typeface="Calibri"/>
              <a:buChar char="•"/>
            </a:pPr>
            <a:r>
              <a:rPr lang="en-US" sz="2400">
                <a:latin typeface="Calibri"/>
                <a:ea typeface="Calibri"/>
                <a:cs typeface="Calibri"/>
                <a:sym typeface="Calibri"/>
              </a:rPr>
              <a:t>A program that fails both metrics is  considered a high debt burden program</a:t>
            </a:r>
            <a:endParaRPr sz="2400">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5"/>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lnSpc>
                <a:spcPct val="115000"/>
              </a:lnSpc>
              <a:spcBef>
                <a:spcPts val="1000"/>
              </a:spcBef>
              <a:spcAft>
                <a:spcPts val="0"/>
              </a:spcAft>
              <a:buClr>
                <a:schemeClr val="dk1"/>
              </a:buClr>
              <a:buSzPts val="1100"/>
              <a:buFont typeface="Arial"/>
              <a:buNone/>
            </a:pPr>
            <a:r>
              <a:rPr lang="en-US" sz="3300">
                <a:solidFill>
                  <a:schemeClr val="accent1"/>
                </a:solidFill>
              </a:rPr>
              <a:t>Earnings Premium Measure</a:t>
            </a:r>
            <a:endParaRPr sz="3300">
              <a:solidFill>
                <a:schemeClr val="accent1"/>
              </a:solidFill>
            </a:endParaRPr>
          </a:p>
          <a:p>
            <a:pPr marL="0" lvl="0" indent="0" algn="l" rtl="0">
              <a:spcBef>
                <a:spcPts val="0"/>
              </a:spcBef>
              <a:spcAft>
                <a:spcPts val="0"/>
              </a:spcAft>
              <a:buNone/>
            </a:pPr>
            <a:endParaRPr/>
          </a:p>
        </p:txBody>
      </p:sp>
      <p:sp>
        <p:nvSpPr>
          <p:cNvPr id="258" name="Google Shape;258;p45"/>
          <p:cNvSpPr txBox="1">
            <a:spLocks noGrp="1"/>
          </p:cNvSpPr>
          <p:nvPr>
            <p:ph type="body" idx="1"/>
          </p:nvPr>
        </p:nvSpPr>
        <p:spPr>
          <a:xfrm>
            <a:off x="312420" y="1479182"/>
            <a:ext cx="11567100" cy="393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latin typeface="Arial"/>
                <a:ea typeface="Arial"/>
                <a:cs typeface="Arial"/>
                <a:sym typeface="Arial"/>
              </a:rPr>
              <a:t>Determined by subtracting an earning threshold amount from completers’ median annual earnings </a:t>
            </a:r>
            <a:endParaRPr>
              <a:latin typeface="Arial"/>
              <a:ea typeface="Arial"/>
              <a:cs typeface="Arial"/>
              <a:sym typeface="Arial"/>
            </a:endParaRPr>
          </a:p>
          <a:p>
            <a:pPr marL="914400" lvl="1" indent="-381000" algn="l" rtl="0">
              <a:spcBef>
                <a:spcPts val="0"/>
              </a:spcBef>
              <a:spcAft>
                <a:spcPts val="0"/>
              </a:spcAft>
              <a:buSzPts val="2400"/>
              <a:buChar char="⮚"/>
            </a:pPr>
            <a:r>
              <a:rPr lang="en-US">
                <a:latin typeface="Arial"/>
                <a:ea typeface="Arial"/>
                <a:cs typeface="Arial"/>
                <a:sym typeface="Arial"/>
              </a:rPr>
              <a:t>The median earnings for working adults aged 25–34, who either worked during the year or indicated they were unemployed when interviewed, with only a high school diploma equals the earning threshold</a:t>
            </a:r>
            <a:endParaRPr>
              <a:latin typeface="Arial"/>
              <a:ea typeface="Arial"/>
              <a:cs typeface="Arial"/>
              <a:sym typeface="Arial"/>
            </a:endParaRPr>
          </a:p>
          <a:p>
            <a:pPr marL="914400" lvl="1" indent="-381000" algn="l" rtl="0">
              <a:spcBef>
                <a:spcPts val="0"/>
              </a:spcBef>
              <a:spcAft>
                <a:spcPts val="0"/>
              </a:spcAft>
              <a:buSzPts val="2400"/>
              <a:buFont typeface="Arial"/>
              <a:buChar char="⮚"/>
            </a:pPr>
            <a:r>
              <a:rPr lang="en-US">
                <a:latin typeface="Arial"/>
                <a:ea typeface="Arial"/>
                <a:cs typeface="Arial"/>
                <a:sym typeface="Arial"/>
              </a:rPr>
              <a:t>Based on data from the census bureau</a:t>
            </a:r>
            <a:endParaRPr>
              <a:latin typeface="Arial"/>
              <a:ea typeface="Arial"/>
              <a:cs typeface="Arial"/>
              <a:sym typeface="Arial"/>
            </a:endParaRPr>
          </a:p>
          <a:p>
            <a:pPr marL="457200" lvl="0" indent="-406400" algn="l" rtl="0">
              <a:spcBef>
                <a:spcPts val="0"/>
              </a:spcBef>
              <a:spcAft>
                <a:spcPts val="0"/>
              </a:spcAft>
              <a:buSzPts val="2800"/>
              <a:buChar char="•"/>
            </a:pPr>
            <a:r>
              <a:rPr lang="en-US">
                <a:latin typeface="Calibri"/>
                <a:ea typeface="Calibri"/>
                <a:cs typeface="Calibri"/>
                <a:sym typeface="Calibri"/>
              </a:rPr>
              <a:t>ED determines the earnings thresholds and will publish them annually via a notice in the </a:t>
            </a:r>
            <a:r>
              <a:rPr lang="en-US" i="1">
                <a:latin typeface="Calibri"/>
                <a:ea typeface="Calibri"/>
                <a:cs typeface="Calibri"/>
                <a:sym typeface="Calibri"/>
              </a:rPr>
              <a:t>Federal Register</a:t>
            </a:r>
            <a:r>
              <a:rPr lang="en-US">
                <a:latin typeface="Calibri"/>
                <a:ea typeface="Calibri"/>
                <a:cs typeface="Calibri"/>
                <a:sym typeface="Calibri"/>
              </a:rPr>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6"/>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Earnings Premium Outcomes</a:t>
            </a:r>
            <a:endParaRPr/>
          </a:p>
        </p:txBody>
      </p:sp>
      <p:pic>
        <p:nvPicPr>
          <p:cNvPr id="264" name="Google Shape;264;p46"/>
          <p:cNvPicPr preferRelativeResize="0"/>
          <p:nvPr/>
        </p:nvPicPr>
        <p:blipFill>
          <a:blip r:embed="rId3">
            <a:alphaModFix/>
          </a:blip>
          <a:stretch>
            <a:fillRect/>
          </a:stretch>
        </p:blipFill>
        <p:spPr>
          <a:xfrm>
            <a:off x="801825" y="1194924"/>
            <a:ext cx="10234275" cy="961175"/>
          </a:xfrm>
          <a:prstGeom prst="rect">
            <a:avLst/>
          </a:prstGeom>
          <a:noFill/>
          <a:ln>
            <a:noFill/>
          </a:ln>
        </p:spPr>
      </p:pic>
      <p:pic>
        <p:nvPicPr>
          <p:cNvPr id="265" name="Google Shape;265;p46"/>
          <p:cNvPicPr preferRelativeResize="0"/>
          <p:nvPr/>
        </p:nvPicPr>
        <p:blipFill>
          <a:blip r:embed="rId4">
            <a:alphaModFix/>
          </a:blip>
          <a:stretch>
            <a:fillRect/>
          </a:stretch>
        </p:blipFill>
        <p:spPr>
          <a:xfrm>
            <a:off x="1087600" y="2672199"/>
            <a:ext cx="3019425" cy="714375"/>
          </a:xfrm>
          <a:prstGeom prst="rect">
            <a:avLst/>
          </a:prstGeom>
          <a:noFill/>
          <a:ln>
            <a:noFill/>
          </a:ln>
        </p:spPr>
      </p:pic>
      <p:pic>
        <p:nvPicPr>
          <p:cNvPr id="266" name="Google Shape;266;p46"/>
          <p:cNvPicPr preferRelativeResize="0"/>
          <p:nvPr/>
        </p:nvPicPr>
        <p:blipFill>
          <a:blip r:embed="rId5">
            <a:alphaModFix/>
          </a:blip>
          <a:stretch>
            <a:fillRect/>
          </a:stretch>
        </p:blipFill>
        <p:spPr>
          <a:xfrm>
            <a:off x="6360950" y="2672199"/>
            <a:ext cx="3019425" cy="714375"/>
          </a:xfrm>
          <a:prstGeom prst="rect">
            <a:avLst/>
          </a:prstGeom>
          <a:noFill/>
          <a:ln>
            <a:noFill/>
          </a:ln>
        </p:spPr>
      </p:pic>
      <p:pic>
        <p:nvPicPr>
          <p:cNvPr id="267" name="Google Shape;267;p46"/>
          <p:cNvPicPr preferRelativeResize="0"/>
          <p:nvPr/>
        </p:nvPicPr>
        <p:blipFill>
          <a:blip r:embed="rId6">
            <a:alphaModFix/>
          </a:blip>
          <a:stretch>
            <a:fillRect/>
          </a:stretch>
        </p:blipFill>
        <p:spPr>
          <a:xfrm>
            <a:off x="1087600" y="3386574"/>
            <a:ext cx="1704975" cy="1695450"/>
          </a:xfrm>
          <a:prstGeom prst="rect">
            <a:avLst/>
          </a:prstGeom>
          <a:noFill/>
          <a:ln>
            <a:noFill/>
          </a:ln>
        </p:spPr>
      </p:pic>
      <p:pic>
        <p:nvPicPr>
          <p:cNvPr id="268" name="Google Shape;268;p46"/>
          <p:cNvPicPr preferRelativeResize="0"/>
          <p:nvPr/>
        </p:nvPicPr>
        <p:blipFill>
          <a:blip r:embed="rId7">
            <a:alphaModFix/>
          </a:blip>
          <a:stretch>
            <a:fillRect/>
          </a:stretch>
        </p:blipFill>
        <p:spPr>
          <a:xfrm>
            <a:off x="6360950" y="3381812"/>
            <a:ext cx="1704975" cy="1704975"/>
          </a:xfrm>
          <a:prstGeom prst="rect">
            <a:avLst/>
          </a:prstGeom>
          <a:noFill/>
          <a:ln>
            <a:noFill/>
          </a:ln>
        </p:spPr>
      </p:pic>
      <p:pic>
        <p:nvPicPr>
          <p:cNvPr id="269" name="Google Shape;269;p46"/>
          <p:cNvPicPr preferRelativeResize="0"/>
          <p:nvPr/>
        </p:nvPicPr>
        <p:blipFill>
          <a:blip r:embed="rId8">
            <a:alphaModFix/>
          </a:blip>
          <a:stretch>
            <a:fillRect/>
          </a:stretch>
        </p:blipFill>
        <p:spPr>
          <a:xfrm>
            <a:off x="2792575" y="3902687"/>
            <a:ext cx="1038225" cy="571500"/>
          </a:xfrm>
          <a:prstGeom prst="rect">
            <a:avLst/>
          </a:prstGeom>
          <a:noFill/>
          <a:ln>
            <a:noFill/>
          </a:ln>
        </p:spPr>
      </p:pic>
      <p:pic>
        <p:nvPicPr>
          <p:cNvPr id="270" name="Google Shape;270;p46"/>
          <p:cNvPicPr preferRelativeResize="0"/>
          <p:nvPr/>
        </p:nvPicPr>
        <p:blipFill>
          <a:blip r:embed="rId9">
            <a:alphaModFix/>
          </a:blip>
          <a:stretch>
            <a:fillRect/>
          </a:stretch>
        </p:blipFill>
        <p:spPr>
          <a:xfrm>
            <a:off x="8065925" y="3807437"/>
            <a:ext cx="1343025" cy="762000"/>
          </a:xfrm>
          <a:prstGeom prst="rect">
            <a:avLst/>
          </a:prstGeom>
          <a:noFill/>
          <a:ln>
            <a:noFill/>
          </a:ln>
        </p:spPr>
      </p:pic>
      <p:pic>
        <p:nvPicPr>
          <p:cNvPr id="271" name="Google Shape;271;p46"/>
          <p:cNvPicPr preferRelativeResize="0"/>
          <p:nvPr/>
        </p:nvPicPr>
        <p:blipFill>
          <a:blip r:embed="rId10">
            <a:alphaModFix/>
          </a:blip>
          <a:stretch>
            <a:fillRect/>
          </a:stretch>
        </p:blipFill>
        <p:spPr>
          <a:xfrm>
            <a:off x="1087600" y="3381800"/>
            <a:ext cx="3019425" cy="2126450"/>
          </a:xfrm>
          <a:prstGeom prst="rect">
            <a:avLst/>
          </a:prstGeom>
          <a:noFill/>
          <a:ln>
            <a:noFill/>
          </a:ln>
        </p:spPr>
      </p:pic>
      <p:pic>
        <p:nvPicPr>
          <p:cNvPr id="272" name="Google Shape;272;p46"/>
          <p:cNvPicPr preferRelativeResize="0"/>
          <p:nvPr/>
        </p:nvPicPr>
        <p:blipFill>
          <a:blip r:embed="rId10">
            <a:alphaModFix/>
          </a:blip>
          <a:stretch>
            <a:fillRect/>
          </a:stretch>
        </p:blipFill>
        <p:spPr>
          <a:xfrm>
            <a:off x="6360950" y="3386575"/>
            <a:ext cx="3019425" cy="21264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7"/>
          <p:cNvSpPr txBox="1">
            <a:spLocks noGrp="1"/>
          </p:cNvSpPr>
          <p:nvPr>
            <p:ph type="title"/>
          </p:nvPr>
        </p:nvSpPr>
        <p:spPr>
          <a:xfrm>
            <a:off x="182545" y="5"/>
            <a:ext cx="11567100" cy="1325700"/>
          </a:xfrm>
          <a:prstGeom prst="rect">
            <a:avLst/>
          </a:prstGeom>
        </p:spPr>
        <p:txBody>
          <a:bodyPr spcFirstLastPara="1" wrap="square" lIns="91425" tIns="45700" rIns="91425" bIns="45700" anchor="ctr" anchorCtr="0">
            <a:normAutofit/>
          </a:bodyPr>
          <a:lstStyle/>
          <a:p>
            <a:pPr marL="0" lvl="0" indent="0" algn="l" rtl="0">
              <a:lnSpc>
                <a:spcPct val="115000"/>
              </a:lnSpc>
              <a:spcBef>
                <a:spcPts val="1000"/>
              </a:spcBef>
              <a:spcAft>
                <a:spcPts val="0"/>
              </a:spcAft>
              <a:buClr>
                <a:schemeClr val="dk1"/>
              </a:buClr>
              <a:buSzPts val="1100"/>
              <a:buFont typeface="Arial"/>
              <a:buNone/>
            </a:pPr>
            <a:r>
              <a:rPr lang="en-US" sz="3300">
                <a:solidFill>
                  <a:schemeClr val="accent1"/>
                </a:solidFill>
              </a:rPr>
              <a:t>Disclosure Requirements </a:t>
            </a:r>
            <a:endParaRPr sz="3300">
              <a:solidFill>
                <a:schemeClr val="accent1"/>
              </a:solidFill>
            </a:endParaRPr>
          </a:p>
          <a:p>
            <a:pPr marL="0" lvl="0" indent="0" algn="l" rtl="0">
              <a:spcBef>
                <a:spcPts val="0"/>
              </a:spcBef>
              <a:spcAft>
                <a:spcPts val="0"/>
              </a:spcAft>
              <a:buNone/>
            </a:pPr>
            <a:endParaRPr/>
          </a:p>
        </p:txBody>
      </p:sp>
      <p:sp>
        <p:nvSpPr>
          <p:cNvPr id="278" name="Google Shape;278;p47"/>
          <p:cNvSpPr txBox="1">
            <a:spLocks noGrp="1"/>
          </p:cNvSpPr>
          <p:nvPr>
            <p:ph type="body" idx="1"/>
          </p:nvPr>
        </p:nvSpPr>
        <p:spPr>
          <a:xfrm>
            <a:off x="312420" y="1479182"/>
            <a:ext cx="11567100" cy="393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latin typeface="Arial"/>
                <a:ea typeface="Arial"/>
                <a:cs typeface="Arial"/>
                <a:sym typeface="Arial"/>
              </a:rPr>
              <a:t>Must provide relevant information needed to access ED’s website</a:t>
            </a:r>
            <a:endParaRPr>
              <a:latin typeface="Arial"/>
              <a:ea typeface="Arial"/>
              <a:cs typeface="Arial"/>
              <a:sym typeface="Arial"/>
            </a:endParaRPr>
          </a:p>
          <a:p>
            <a:pPr marL="457200" lvl="0" indent="-406400" algn="l" rtl="0">
              <a:spcBef>
                <a:spcPts val="0"/>
              </a:spcBef>
              <a:spcAft>
                <a:spcPts val="0"/>
              </a:spcAft>
              <a:buSzPts val="2800"/>
              <a:buChar char="•"/>
            </a:pPr>
            <a:r>
              <a:rPr lang="en-US">
                <a:latin typeface="Arial"/>
                <a:ea typeface="Arial"/>
                <a:cs typeface="Arial"/>
                <a:sym typeface="Arial"/>
              </a:rPr>
              <a:t>Prospective students:</a:t>
            </a:r>
            <a:endParaRPr>
              <a:latin typeface="Arial"/>
              <a:ea typeface="Arial"/>
              <a:cs typeface="Arial"/>
              <a:sym typeface="Arial"/>
            </a:endParaRPr>
          </a:p>
          <a:p>
            <a:pPr marL="914400" lvl="1" indent="-381000" algn="l" rtl="0">
              <a:spcBef>
                <a:spcPts val="0"/>
              </a:spcBef>
              <a:spcAft>
                <a:spcPts val="0"/>
              </a:spcAft>
              <a:buSzPts val="2400"/>
              <a:buChar char="⮚"/>
            </a:pPr>
            <a:r>
              <a:rPr lang="en-US" sz="2400">
                <a:latin typeface="Arial"/>
                <a:ea typeface="Arial"/>
                <a:cs typeface="Arial"/>
                <a:sym typeface="Arial"/>
              </a:rPr>
              <a:t>Before the prospective student signs an enrollment agreement, completes registration, or makes a financial commitment to the institution</a:t>
            </a:r>
            <a:endParaRPr sz="2400">
              <a:latin typeface="Arial"/>
              <a:ea typeface="Arial"/>
              <a:cs typeface="Arial"/>
              <a:sym typeface="Arial"/>
            </a:endParaRPr>
          </a:p>
          <a:p>
            <a:pPr marL="457200" lvl="0" indent="-406400" algn="l" rtl="0">
              <a:spcBef>
                <a:spcPts val="0"/>
              </a:spcBef>
              <a:spcAft>
                <a:spcPts val="0"/>
              </a:spcAft>
              <a:buSzPts val="2800"/>
              <a:buChar char="•"/>
            </a:pPr>
            <a:r>
              <a:rPr lang="en-US">
                <a:latin typeface="Arial"/>
                <a:ea typeface="Arial"/>
                <a:cs typeface="Arial"/>
                <a:sym typeface="Arial"/>
              </a:rPr>
              <a:t>Current students:</a:t>
            </a:r>
            <a:endParaRPr>
              <a:latin typeface="Arial"/>
              <a:ea typeface="Arial"/>
              <a:cs typeface="Arial"/>
              <a:sym typeface="Arial"/>
            </a:endParaRPr>
          </a:p>
          <a:p>
            <a:pPr marL="914400" lvl="1" indent="-381000" algn="l" rtl="0">
              <a:spcBef>
                <a:spcPts val="0"/>
              </a:spcBef>
              <a:spcAft>
                <a:spcPts val="0"/>
              </a:spcAft>
              <a:buSzPts val="2400"/>
              <a:buChar char="⮚"/>
            </a:pPr>
            <a:r>
              <a:rPr lang="en-US" sz="2400">
                <a:latin typeface="Arial"/>
                <a:ea typeface="Arial"/>
                <a:cs typeface="Arial"/>
                <a:sym typeface="Arial"/>
              </a:rPr>
              <a:t>Prior to the start date of the first payment period associated with each subsequent award year in which the student continues enrollment at the institution</a:t>
            </a:r>
            <a:endParaRPr sz="2400">
              <a:latin typeface="Arial"/>
              <a:ea typeface="Arial"/>
              <a:cs typeface="Arial"/>
              <a:sym typeface="Arial"/>
            </a:endParaRPr>
          </a:p>
          <a:p>
            <a:pPr marL="457200" lvl="0" indent="0" algn="l" rtl="0">
              <a:spcBef>
                <a:spcPts val="100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8"/>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lnSpc>
                <a:spcPct val="115000"/>
              </a:lnSpc>
              <a:spcBef>
                <a:spcPts val="1000"/>
              </a:spcBef>
              <a:spcAft>
                <a:spcPts val="0"/>
              </a:spcAft>
              <a:buClr>
                <a:schemeClr val="dk1"/>
              </a:buClr>
              <a:buSzPts val="1100"/>
              <a:buFont typeface="Arial"/>
              <a:buNone/>
            </a:pPr>
            <a:r>
              <a:rPr lang="en-US" sz="3300">
                <a:solidFill>
                  <a:schemeClr val="accent1"/>
                </a:solidFill>
              </a:rPr>
              <a:t>Notification of Determination</a:t>
            </a:r>
            <a:endParaRPr sz="3300">
              <a:solidFill>
                <a:schemeClr val="accent1"/>
              </a:solidFill>
            </a:endParaRPr>
          </a:p>
          <a:p>
            <a:pPr marL="0" lvl="0" indent="0" algn="l" rtl="0">
              <a:spcBef>
                <a:spcPts val="0"/>
              </a:spcBef>
              <a:spcAft>
                <a:spcPts val="0"/>
              </a:spcAft>
              <a:buNone/>
            </a:pPr>
            <a:endParaRPr/>
          </a:p>
        </p:txBody>
      </p:sp>
      <p:sp>
        <p:nvSpPr>
          <p:cNvPr id="284" name="Google Shape;284;p48"/>
          <p:cNvSpPr txBox="1">
            <a:spLocks noGrp="1"/>
          </p:cNvSpPr>
          <p:nvPr>
            <p:ph type="body" idx="1"/>
          </p:nvPr>
        </p:nvSpPr>
        <p:spPr>
          <a:xfrm>
            <a:off x="312420" y="1479182"/>
            <a:ext cx="11567100" cy="3930300"/>
          </a:xfrm>
          <a:prstGeom prst="rect">
            <a:avLst/>
          </a:prstGeom>
        </p:spPr>
        <p:txBody>
          <a:bodyPr spcFirstLastPara="1" wrap="square" lIns="91425" tIns="45700" rIns="91425" bIns="45700" anchor="t" anchorCtr="0">
            <a:noAutofit/>
          </a:bodyPr>
          <a:lstStyle/>
          <a:p>
            <a:pPr marL="457200" lvl="0" indent="-406400" algn="l" rtl="0">
              <a:lnSpc>
                <a:spcPct val="110000"/>
              </a:lnSpc>
              <a:spcBef>
                <a:spcPts val="1000"/>
              </a:spcBef>
              <a:spcAft>
                <a:spcPts val="0"/>
              </a:spcAft>
              <a:buSzPts val="2800"/>
              <a:buChar char="•"/>
            </a:pPr>
            <a:r>
              <a:rPr lang="en-US">
                <a:latin typeface="Arial"/>
                <a:ea typeface="Arial"/>
                <a:cs typeface="Arial"/>
                <a:sym typeface="Arial"/>
              </a:rPr>
              <a:t>Notification includes: </a:t>
            </a:r>
            <a:endParaRPr>
              <a:latin typeface="Arial"/>
              <a:ea typeface="Arial"/>
              <a:cs typeface="Arial"/>
              <a:sym typeface="Arial"/>
            </a:endParaRPr>
          </a:p>
          <a:p>
            <a:pPr marL="914400" lvl="1" indent="-381000" algn="l" rtl="0">
              <a:lnSpc>
                <a:spcPct val="110000"/>
              </a:lnSpc>
              <a:spcBef>
                <a:spcPts val="0"/>
              </a:spcBef>
              <a:spcAft>
                <a:spcPts val="0"/>
              </a:spcAft>
              <a:buSzPts val="2400"/>
              <a:buChar char="⮚"/>
            </a:pPr>
            <a:r>
              <a:rPr lang="en-US" sz="2400">
                <a:latin typeface="Arial"/>
                <a:ea typeface="Arial"/>
                <a:cs typeface="Arial"/>
                <a:sym typeface="Arial"/>
              </a:rPr>
              <a:t>Whether each program is passing or failing each of the measures</a:t>
            </a:r>
            <a:endParaRPr sz="2400">
              <a:latin typeface="Arial"/>
              <a:ea typeface="Arial"/>
              <a:cs typeface="Arial"/>
              <a:sym typeface="Arial"/>
            </a:endParaRPr>
          </a:p>
          <a:p>
            <a:pPr marL="914400" lvl="1" indent="-381000" algn="l" rtl="0">
              <a:lnSpc>
                <a:spcPct val="110000"/>
              </a:lnSpc>
              <a:spcBef>
                <a:spcPts val="0"/>
              </a:spcBef>
              <a:spcAft>
                <a:spcPts val="0"/>
              </a:spcAft>
              <a:buSzPts val="2400"/>
              <a:buChar char="⮚"/>
            </a:pPr>
            <a:r>
              <a:rPr lang="en-US" sz="2400">
                <a:latin typeface="Arial"/>
                <a:ea typeface="Arial"/>
                <a:cs typeface="Arial"/>
                <a:sym typeface="Arial"/>
              </a:rPr>
              <a:t>Whether prospective student acknowledgements are required</a:t>
            </a:r>
            <a:endParaRPr sz="2400">
              <a:latin typeface="Arial"/>
              <a:ea typeface="Arial"/>
              <a:cs typeface="Arial"/>
              <a:sym typeface="Arial"/>
            </a:endParaRPr>
          </a:p>
          <a:p>
            <a:pPr marL="457200" lvl="0" indent="-406400" algn="l" rtl="0">
              <a:lnSpc>
                <a:spcPct val="110000"/>
              </a:lnSpc>
              <a:spcBef>
                <a:spcPts val="0"/>
              </a:spcBef>
              <a:spcAft>
                <a:spcPts val="0"/>
              </a:spcAft>
              <a:buSzPts val="2800"/>
              <a:buChar char="•"/>
            </a:pPr>
            <a:r>
              <a:rPr lang="en-US">
                <a:latin typeface="Arial"/>
                <a:ea typeface="Arial"/>
                <a:cs typeface="Arial"/>
                <a:sym typeface="Arial"/>
              </a:rPr>
              <a:t>Notification specifically for </a:t>
            </a:r>
            <a:r>
              <a:rPr lang="en-US" b="1">
                <a:latin typeface="Arial"/>
                <a:ea typeface="Arial"/>
                <a:cs typeface="Arial"/>
                <a:sym typeface="Arial"/>
              </a:rPr>
              <a:t>GE programs </a:t>
            </a:r>
            <a:r>
              <a:rPr lang="en-US">
                <a:latin typeface="Arial"/>
                <a:ea typeface="Arial"/>
                <a:cs typeface="Arial"/>
                <a:sym typeface="Arial"/>
              </a:rPr>
              <a:t>also includes:</a:t>
            </a:r>
            <a:endParaRPr>
              <a:latin typeface="Arial"/>
              <a:ea typeface="Arial"/>
              <a:cs typeface="Arial"/>
              <a:sym typeface="Arial"/>
            </a:endParaRPr>
          </a:p>
          <a:p>
            <a:pPr marL="914400" lvl="1" indent="-381000" algn="l" rtl="0">
              <a:lnSpc>
                <a:spcPct val="110000"/>
              </a:lnSpc>
              <a:spcBef>
                <a:spcPts val="0"/>
              </a:spcBef>
              <a:spcAft>
                <a:spcPts val="0"/>
              </a:spcAft>
              <a:buSzPts val="2400"/>
              <a:buChar char="⮚"/>
            </a:pPr>
            <a:r>
              <a:rPr lang="en-US" sz="2400">
                <a:latin typeface="Arial"/>
                <a:ea typeface="Arial"/>
                <a:cs typeface="Arial"/>
                <a:sym typeface="Arial"/>
              </a:rPr>
              <a:t>Whether the institution is required to provide student warnings;</a:t>
            </a:r>
            <a:endParaRPr sz="2400">
              <a:latin typeface="Arial"/>
              <a:ea typeface="Arial"/>
              <a:cs typeface="Arial"/>
              <a:sym typeface="Arial"/>
            </a:endParaRPr>
          </a:p>
          <a:p>
            <a:pPr marL="914400" lvl="1" indent="-381000" algn="l" rtl="0">
              <a:lnSpc>
                <a:spcPct val="110000"/>
              </a:lnSpc>
              <a:spcBef>
                <a:spcPts val="0"/>
              </a:spcBef>
              <a:spcAft>
                <a:spcPts val="0"/>
              </a:spcAft>
              <a:buSzPts val="2400"/>
              <a:buChar char="⮚"/>
            </a:pPr>
            <a:r>
              <a:rPr lang="en-US" sz="2400">
                <a:latin typeface="Arial"/>
                <a:ea typeface="Arial"/>
                <a:cs typeface="Arial"/>
                <a:sym typeface="Arial"/>
              </a:rPr>
              <a:t>Whether the program could become ineligible based on D/E rates or EP measure for the next award year; or</a:t>
            </a:r>
            <a:endParaRPr sz="2400">
              <a:latin typeface="Arial"/>
              <a:ea typeface="Arial"/>
              <a:cs typeface="Arial"/>
              <a:sym typeface="Arial"/>
            </a:endParaRPr>
          </a:p>
          <a:p>
            <a:pPr marL="914400" lvl="1" indent="-381000" algn="l" rtl="0">
              <a:lnSpc>
                <a:spcPct val="110000"/>
              </a:lnSpc>
              <a:spcBef>
                <a:spcPts val="0"/>
              </a:spcBef>
              <a:spcAft>
                <a:spcPts val="0"/>
              </a:spcAft>
              <a:buSzPts val="2400"/>
              <a:buChar char="⮚"/>
            </a:pPr>
            <a:r>
              <a:rPr lang="en-US" sz="2400">
                <a:latin typeface="Arial"/>
                <a:ea typeface="Arial"/>
                <a:cs typeface="Arial"/>
                <a:sym typeface="Arial"/>
              </a:rPr>
              <a:t>Whether the program is subject to a loss of eligibility due to failing D/E rates or EP measure in two out of three consecutive years for which metrics are calculated</a:t>
            </a:r>
            <a:endParaRPr sz="2400">
              <a:latin typeface="Arial"/>
              <a:ea typeface="Arial"/>
              <a:cs typeface="Arial"/>
              <a:sym typeface="Arial"/>
            </a:endParaRPr>
          </a:p>
          <a:p>
            <a:pPr marL="457200" lvl="0" indent="0" algn="l" rtl="0">
              <a:spcBef>
                <a:spcPts val="10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Why GE/FVT?</a:t>
            </a:r>
            <a:endParaRPr/>
          </a:p>
        </p:txBody>
      </p:sp>
      <p:pic>
        <p:nvPicPr>
          <p:cNvPr id="61" name="Google Shape;61;p13"/>
          <p:cNvPicPr preferRelativeResize="0"/>
          <p:nvPr/>
        </p:nvPicPr>
        <p:blipFill>
          <a:blip r:embed="rId3">
            <a:alphaModFix/>
          </a:blip>
          <a:stretch>
            <a:fillRect/>
          </a:stretch>
        </p:blipFill>
        <p:spPr>
          <a:xfrm>
            <a:off x="1909763" y="1795463"/>
            <a:ext cx="8372475" cy="32670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9"/>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lnSpc>
                <a:spcPct val="115000"/>
              </a:lnSpc>
              <a:spcBef>
                <a:spcPts val="1000"/>
              </a:spcBef>
              <a:spcAft>
                <a:spcPts val="0"/>
              </a:spcAft>
              <a:buClr>
                <a:schemeClr val="dk1"/>
              </a:buClr>
              <a:buSzPts val="1100"/>
              <a:buFont typeface="Arial"/>
              <a:buNone/>
            </a:pPr>
            <a:r>
              <a:rPr lang="en-US" sz="3300">
                <a:solidFill>
                  <a:schemeClr val="accent1"/>
                </a:solidFill>
              </a:rPr>
              <a:t>Notification of Determination</a:t>
            </a:r>
            <a:endParaRPr sz="3300">
              <a:solidFill>
                <a:schemeClr val="accent1"/>
              </a:solidFill>
            </a:endParaRPr>
          </a:p>
          <a:p>
            <a:pPr marL="0" lvl="0" indent="0" algn="l" rtl="0">
              <a:spcBef>
                <a:spcPts val="0"/>
              </a:spcBef>
              <a:spcAft>
                <a:spcPts val="0"/>
              </a:spcAft>
              <a:buNone/>
            </a:pPr>
            <a:endParaRPr/>
          </a:p>
        </p:txBody>
      </p:sp>
      <p:sp>
        <p:nvSpPr>
          <p:cNvPr id="290" name="Google Shape;290;p49"/>
          <p:cNvSpPr txBox="1">
            <a:spLocks noGrp="1"/>
          </p:cNvSpPr>
          <p:nvPr>
            <p:ph type="body" idx="1"/>
          </p:nvPr>
        </p:nvSpPr>
        <p:spPr>
          <a:xfrm>
            <a:off x="312420" y="1479182"/>
            <a:ext cx="11567100" cy="3930300"/>
          </a:xfrm>
          <a:prstGeom prst="rect">
            <a:avLst/>
          </a:prstGeom>
        </p:spPr>
        <p:txBody>
          <a:bodyPr spcFirstLastPara="1" wrap="square" lIns="91425" tIns="45700" rIns="91425" bIns="45700" anchor="t" anchorCtr="0">
            <a:noAutofit/>
          </a:bodyPr>
          <a:lstStyle/>
          <a:p>
            <a:pPr marL="457200" lvl="0" indent="-406400" algn="l" rtl="0">
              <a:spcBef>
                <a:spcPts val="1800"/>
              </a:spcBef>
              <a:spcAft>
                <a:spcPts val="0"/>
              </a:spcAft>
              <a:buSzPts val="2800"/>
              <a:buChar char="•"/>
            </a:pPr>
            <a:r>
              <a:rPr lang="en-US">
                <a:solidFill>
                  <a:srgbClr val="17232E"/>
                </a:solidFill>
                <a:highlight>
                  <a:srgbClr val="FFFFFF"/>
                </a:highlight>
                <a:latin typeface="Arial"/>
                <a:ea typeface="Arial"/>
                <a:cs typeface="Arial"/>
                <a:sym typeface="Arial"/>
              </a:rPr>
              <a:t>When applicable, the notice will explain period of ineligibility</a:t>
            </a:r>
            <a:endParaRPr>
              <a:solidFill>
                <a:srgbClr val="17232E"/>
              </a:solidFill>
              <a:highlight>
                <a:srgbClr val="FFFFFF"/>
              </a:highlight>
              <a:latin typeface="Arial"/>
              <a:ea typeface="Arial"/>
              <a:cs typeface="Arial"/>
              <a:sym typeface="Arial"/>
            </a:endParaRPr>
          </a:p>
          <a:p>
            <a:pPr marL="457200" lvl="0" indent="-406400" algn="l" rtl="0">
              <a:spcBef>
                <a:spcPts val="0"/>
              </a:spcBef>
              <a:spcAft>
                <a:spcPts val="0"/>
              </a:spcAft>
              <a:buSzPts val="2800"/>
              <a:buChar char="•"/>
            </a:pPr>
            <a:r>
              <a:rPr lang="en-US">
                <a:solidFill>
                  <a:srgbClr val="17232E"/>
                </a:solidFill>
                <a:highlight>
                  <a:srgbClr val="FFFFFF"/>
                </a:highlight>
                <a:latin typeface="Arial"/>
                <a:ea typeface="Arial"/>
                <a:cs typeface="Arial"/>
                <a:sym typeface="Arial"/>
              </a:rPr>
              <a:t>If ED does not calculate or issue D/E rates or EP measures for a program for an award year, the program remains in the same status for that measure as the previous award year</a:t>
            </a:r>
            <a:endParaRPr>
              <a:solidFill>
                <a:srgbClr val="17232E"/>
              </a:solidFill>
              <a:highlight>
                <a:srgbClr val="FFFFFF"/>
              </a:highlight>
              <a:latin typeface="Arial"/>
              <a:ea typeface="Arial"/>
              <a:cs typeface="Arial"/>
              <a:sym typeface="Arial"/>
            </a:endParaRPr>
          </a:p>
          <a:p>
            <a:pPr marL="457200" lvl="0" indent="-406400" algn="l" rtl="0">
              <a:spcBef>
                <a:spcPts val="0"/>
              </a:spcBef>
              <a:spcAft>
                <a:spcPts val="0"/>
              </a:spcAft>
              <a:buSzPts val="2800"/>
              <a:buChar char="•"/>
            </a:pPr>
            <a:r>
              <a:rPr lang="en-US">
                <a:solidFill>
                  <a:srgbClr val="17232E"/>
                </a:solidFill>
                <a:highlight>
                  <a:srgbClr val="FFFFFF"/>
                </a:highlight>
                <a:latin typeface="Arial"/>
                <a:ea typeface="Arial"/>
                <a:cs typeface="Arial"/>
                <a:sym typeface="Arial"/>
              </a:rPr>
              <a:t>ED disregards any D/E rates or EP measures that were calculated more than five calculation years prior</a:t>
            </a:r>
            <a:endParaRPr>
              <a:solidFill>
                <a:srgbClr val="17232E"/>
              </a:solidFill>
              <a:highlight>
                <a:srgbClr val="FFFFFF"/>
              </a:highlight>
              <a:latin typeface="Arial"/>
              <a:ea typeface="Arial"/>
              <a:cs typeface="Arial"/>
              <a:sym typeface="Arial"/>
            </a:endParaRPr>
          </a:p>
          <a:p>
            <a:pPr marL="457200" lvl="0" indent="0" algn="l" rtl="0">
              <a:spcBef>
                <a:spcPts val="100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0"/>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fontScale="90000"/>
          </a:bodyPr>
          <a:lstStyle/>
          <a:p>
            <a:pPr marL="0" lvl="0" indent="0" algn="l" rtl="0">
              <a:lnSpc>
                <a:spcPct val="115000"/>
              </a:lnSpc>
              <a:spcBef>
                <a:spcPts val="0"/>
              </a:spcBef>
              <a:spcAft>
                <a:spcPts val="0"/>
              </a:spcAft>
              <a:buClr>
                <a:schemeClr val="dk1"/>
              </a:buClr>
              <a:buSzPct val="33333"/>
              <a:buFont typeface="Arial"/>
              <a:buNone/>
            </a:pPr>
            <a:r>
              <a:rPr lang="en-US" sz="3300">
                <a:solidFill>
                  <a:schemeClr val="accent1"/>
                </a:solidFill>
              </a:rPr>
              <a:t>Consequences for Failing GE and Non-GE Programs:</a:t>
            </a:r>
            <a:endParaRPr sz="3300">
              <a:solidFill>
                <a:schemeClr val="accent1"/>
              </a:solidFill>
            </a:endParaRPr>
          </a:p>
          <a:p>
            <a:pPr marL="0" lvl="0" indent="0" algn="l" rtl="0">
              <a:lnSpc>
                <a:spcPct val="115000"/>
              </a:lnSpc>
              <a:spcBef>
                <a:spcPts val="0"/>
              </a:spcBef>
              <a:spcAft>
                <a:spcPts val="0"/>
              </a:spcAft>
              <a:buClr>
                <a:schemeClr val="dk1"/>
              </a:buClr>
              <a:buSzPct val="33333"/>
              <a:buFont typeface="Arial"/>
              <a:buNone/>
            </a:pPr>
            <a:r>
              <a:rPr lang="en-US" sz="3300">
                <a:solidFill>
                  <a:schemeClr val="accent1"/>
                </a:solidFill>
              </a:rPr>
              <a:t>Student Acknowledgments  </a:t>
            </a:r>
            <a:endParaRPr sz="3300">
              <a:solidFill>
                <a:schemeClr val="accent1"/>
              </a:solidFill>
            </a:endParaRPr>
          </a:p>
          <a:p>
            <a:pPr marL="0" lvl="0" indent="0" algn="l" rtl="0">
              <a:spcBef>
                <a:spcPts val="0"/>
              </a:spcBef>
              <a:spcAft>
                <a:spcPts val="0"/>
              </a:spcAft>
              <a:buNone/>
            </a:pPr>
            <a:endParaRPr/>
          </a:p>
        </p:txBody>
      </p:sp>
      <p:sp>
        <p:nvSpPr>
          <p:cNvPr id="296" name="Google Shape;296;p50"/>
          <p:cNvSpPr txBox="1">
            <a:spLocks noGrp="1"/>
          </p:cNvSpPr>
          <p:nvPr>
            <p:ph type="body" idx="1"/>
          </p:nvPr>
        </p:nvSpPr>
        <p:spPr>
          <a:xfrm>
            <a:off x="312420" y="1479182"/>
            <a:ext cx="11567100" cy="39303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a:highlight>
                  <a:srgbClr val="FFFFFF"/>
                </a:highlight>
                <a:latin typeface="Arial"/>
                <a:ea typeface="Arial"/>
                <a:cs typeface="Arial"/>
                <a:sym typeface="Arial"/>
              </a:rPr>
              <a:t>All eligible GE and non-GE programs with failing D/E rates</a:t>
            </a:r>
            <a:endParaRPr>
              <a:highlight>
                <a:srgbClr val="FFFFFF"/>
              </a:highlight>
              <a:latin typeface="Arial"/>
              <a:ea typeface="Arial"/>
              <a:cs typeface="Arial"/>
              <a:sym typeface="Arial"/>
            </a:endParaRPr>
          </a:p>
          <a:p>
            <a:pPr marL="914400" lvl="1" indent="-381000" algn="l" rtl="0">
              <a:lnSpc>
                <a:spcPct val="115000"/>
              </a:lnSpc>
              <a:spcBef>
                <a:spcPts val="0"/>
              </a:spcBef>
              <a:spcAft>
                <a:spcPts val="0"/>
              </a:spcAft>
              <a:buSzPts val="2400"/>
              <a:buChar char="⮚"/>
            </a:pPr>
            <a:r>
              <a:rPr lang="en-US" sz="2400">
                <a:highlight>
                  <a:srgbClr val="FFFFFF"/>
                </a:highlight>
                <a:latin typeface="Arial"/>
                <a:ea typeface="Arial"/>
                <a:cs typeface="Arial"/>
                <a:sym typeface="Arial"/>
              </a:rPr>
              <a:t>Undergraduate degree-granting programs are excluded from collecting student acknowledgments when those programs fail the D/E metric</a:t>
            </a:r>
            <a:endParaRPr sz="2400">
              <a:highlight>
                <a:srgbClr val="FFFFFF"/>
              </a:highlight>
              <a:latin typeface="Arial"/>
              <a:ea typeface="Arial"/>
              <a:cs typeface="Arial"/>
              <a:sym typeface="Arial"/>
            </a:endParaRPr>
          </a:p>
          <a:p>
            <a:pPr marL="457200" lvl="0" indent="-406400" algn="l" rtl="0">
              <a:lnSpc>
                <a:spcPct val="115000"/>
              </a:lnSpc>
              <a:spcBef>
                <a:spcPts val="0"/>
              </a:spcBef>
              <a:spcAft>
                <a:spcPts val="0"/>
              </a:spcAft>
              <a:buSzPts val="2800"/>
              <a:buChar char="•"/>
            </a:pPr>
            <a:r>
              <a:rPr lang="en-US">
                <a:solidFill>
                  <a:srgbClr val="17232E"/>
                </a:solidFill>
                <a:highlight>
                  <a:srgbClr val="FFFFFF"/>
                </a:highlight>
                <a:latin typeface="Arial"/>
                <a:ea typeface="Arial"/>
                <a:cs typeface="Arial"/>
                <a:sym typeface="Arial"/>
              </a:rPr>
              <a:t>Acknowledgment requirements do not apply if a program fails only the EP measure</a:t>
            </a:r>
            <a:endParaRPr>
              <a:solidFill>
                <a:srgbClr val="17232E"/>
              </a:solidFill>
              <a:highlight>
                <a:srgbClr val="FFFFFF"/>
              </a:highlight>
              <a:latin typeface="Arial"/>
              <a:ea typeface="Arial"/>
              <a:cs typeface="Arial"/>
              <a:sym typeface="Arial"/>
            </a:endParaRPr>
          </a:p>
          <a:p>
            <a:pPr marL="457200" lvl="0" indent="0" algn="l" rtl="0">
              <a:spcBef>
                <a:spcPts val="100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1"/>
          <p:cNvSpPr txBox="1">
            <a:spLocks noGrp="1"/>
          </p:cNvSpPr>
          <p:nvPr>
            <p:ph type="title"/>
          </p:nvPr>
        </p:nvSpPr>
        <p:spPr>
          <a:xfrm>
            <a:off x="312425" y="-233800"/>
            <a:ext cx="11567100" cy="1577700"/>
          </a:xfrm>
          <a:prstGeom prst="rect">
            <a:avLst/>
          </a:prstGeom>
        </p:spPr>
        <p:txBody>
          <a:bodyPr spcFirstLastPara="1" wrap="square" lIns="91425" tIns="45700" rIns="91425" bIns="45700" anchor="ctr" anchorCtr="0">
            <a:normAutofit/>
          </a:bodyPr>
          <a:lstStyle/>
          <a:p>
            <a:pPr marL="457200" lvl="0" indent="0" algn="l" rtl="0">
              <a:lnSpc>
                <a:spcPct val="115000"/>
              </a:lnSpc>
              <a:spcBef>
                <a:spcPts val="1000"/>
              </a:spcBef>
              <a:spcAft>
                <a:spcPts val="0"/>
              </a:spcAft>
              <a:buNone/>
            </a:pPr>
            <a:r>
              <a:rPr lang="en-US" sz="3300">
                <a:solidFill>
                  <a:schemeClr val="accent1"/>
                </a:solidFill>
              </a:rPr>
              <a:t>Student Acknowledgments  </a:t>
            </a:r>
            <a:endParaRPr>
              <a:solidFill>
                <a:schemeClr val="accent1"/>
              </a:solidFill>
            </a:endParaRPr>
          </a:p>
        </p:txBody>
      </p:sp>
      <p:sp>
        <p:nvSpPr>
          <p:cNvPr id="302" name="Google Shape;302;p51"/>
          <p:cNvSpPr txBox="1">
            <a:spLocks noGrp="1"/>
          </p:cNvSpPr>
          <p:nvPr>
            <p:ph type="body" idx="1"/>
          </p:nvPr>
        </p:nvSpPr>
        <p:spPr>
          <a:xfrm>
            <a:off x="312425" y="909200"/>
            <a:ext cx="11567100" cy="45003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1000"/>
              </a:spcBef>
              <a:spcAft>
                <a:spcPts val="0"/>
              </a:spcAft>
              <a:buSzPts val="2800"/>
              <a:buChar char="•"/>
            </a:pPr>
            <a:r>
              <a:rPr lang="en-US" sz="2600">
                <a:latin typeface="Arial"/>
                <a:ea typeface="Arial"/>
                <a:cs typeface="Arial"/>
                <a:sym typeface="Arial"/>
              </a:rPr>
              <a:t>Prospective students must acknowledge they have viewed information provided through ED’s website</a:t>
            </a:r>
            <a:endParaRPr sz="2600">
              <a:latin typeface="Arial"/>
              <a:ea typeface="Arial"/>
              <a:cs typeface="Arial"/>
              <a:sym typeface="Arial"/>
            </a:endParaRPr>
          </a:p>
          <a:p>
            <a:pPr marL="914400" lvl="1" indent="-381000" algn="l" rtl="0">
              <a:lnSpc>
                <a:spcPct val="115000"/>
              </a:lnSpc>
              <a:spcBef>
                <a:spcPts val="0"/>
              </a:spcBef>
              <a:spcAft>
                <a:spcPts val="0"/>
              </a:spcAft>
              <a:buSzPts val="2400"/>
              <a:buChar char="⮚"/>
            </a:pPr>
            <a:r>
              <a:rPr lang="en-US" sz="2600">
                <a:latin typeface="Arial"/>
                <a:ea typeface="Arial"/>
                <a:cs typeface="Arial"/>
                <a:sym typeface="Arial"/>
              </a:rPr>
              <a:t>Before the institution enters into an agreement to enroll the student.</a:t>
            </a:r>
            <a:endParaRPr sz="2600">
              <a:latin typeface="Arial"/>
              <a:ea typeface="Arial"/>
              <a:cs typeface="Arial"/>
              <a:sym typeface="Arial"/>
            </a:endParaRPr>
          </a:p>
          <a:p>
            <a:pPr marL="457200" lvl="0" indent="-406400" algn="l" rtl="0">
              <a:lnSpc>
                <a:spcPct val="115000"/>
              </a:lnSpc>
              <a:spcBef>
                <a:spcPts val="0"/>
              </a:spcBef>
              <a:spcAft>
                <a:spcPts val="0"/>
              </a:spcAft>
              <a:buSzPts val="2800"/>
              <a:buChar char="•"/>
            </a:pPr>
            <a:r>
              <a:rPr lang="en-US" sz="2600">
                <a:latin typeface="Arial"/>
                <a:ea typeface="Arial"/>
                <a:cs typeface="Arial"/>
                <a:sym typeface="Arial"/>
              </a:rPr>
              <a:t>Prospective students must provide acknowledgments until the earlier of:</a:t>
            </a:r>
            <a:endParaRPr sz="2600">
              <a:latin typeface="Arial"/>
              <a:ea typeface="Arial"/>
              <a:cs typeface="Arial"/>
              <a:sym typeface="Arial"/>
            </a:endParaRPr>
          </a:p>
          <a:p>
            <a:pPr marL="914400" lvl="1" indent="-381000" algn="l" rtl="0">
              <a:lnSpc>
                <a:spcPct val="115000"/>
              </a:lnSpc>
              <a:spcBef>
                <a:spcPts val="0"/>
              </a:spcBef>
              <a:spcAft>
                <a:spcPts val="0"/>
              </a:spcAft>
              <a:buSzPts val="2400"/>
              <a:buChar char="⮚"/>
            </a:pPr>
            <a:r>
              <a:rPr lang="en-US" sz="2600">
                <a:latin typeface="Arial"/>
                <a:ea typeface="Arial"/>
                <a:cs typeface="Arial"/>
                <a:sym typeface="Arial"/>
              </a:rPr>
              <a:t>The date ED notifies the institution that the program has passing D/E rates; or</a:t>
            </a:r>
            <a:endParaRPr sz="2600">
              <a:latin typeface="Arial"/>
              <a:ea typeface="Arial"/>
              <a:cs typeface="Arial"/>
              <a:sym typeface="Arial"/>
            </a:endParaRPr>
          </a:p>
          <a:p>
            <a:pPr marL="914400" lvl="1" indent="-381000" algn="l" rtl="0">
              <a:lnSpc>
                <a:spcPct val="115000"/>
              </a:lnSpc>
              <a:spcBef>
                <a:spcPts val="0"/>
              </a:spcBef>
              <a:spcAft>
                <a:spcPts val="0"/>
              </a:spcAft>
              <a:buSzPts val="2400"/>
              <a:buChar char="⮚"/>
            </a:pPr>
            <a:r>
              <a:rPr lang="en-US" sz="2600">
                <a:latin typeface="Arial"/>
                <a:ea typeface="Arial"/>
                <a:cs typeface="Arial"/>
                <a:sym typeface="Arial"/>
              </a:rPr>
              <a:t>Three years after the institution was last notified that the program had failing D/E rates</a:t>
            </a:r>
            <a:endParaRPr sz="2600">
              <a:latin typeface="Arial"/>
              <a:ea typeface="Arial"/>
              <a:cs typeface="Arial"/>
              <a:sym typeface="Arial"/>
            </a:endParaRPr>
          </a:p>
          <a:p>
            <a:pPr marL="457200" lvl="0" indent="-406400" algn="l" rtl="0">
              <a:lnSpc>
                <a:spcPct val="115000"/>
              </a:lnSpc>
              <a:spcBef>
                <a:spcPts val="0"/>
              </a:spcBef>
              <a:spcAft>
                <a:spcPts val="0"/>
              </a:spcAft>
              <a:buSzPts val="2800"/>
              <a:buChar char="•"/>
            </a:pPr>
            <a:r>
              <a:rPr lang="en-US" sz="2600">
                <a:solidFill>
                  <a:srgbClr val="17232E"/>
                </a:solidFill>
                <a:highlight>
                  <a:srgbClr val="FFFFFF"/>
                </a:highlight>
                <a:latin typeface="Arial"/>
                <a:ea typeface="Arial"/>
                <a:cs typeface="Arial"/>
                <a:sym typeface="Arial"/>
              </a:rPr>
              <a:t>ED responsible for the content and delivery of the acknowledgements, collecting the acknowledgment from students, and for informing institutions which students have completed the acknowledgment</a:t>
            </a:r>
            <a:endParaRPr sz="2600">
              <a:solidFill>
                <a:srgbClr val="17232E"/>
              </a:solidFill>
              <a:highlight>
                <a:srgbClr val="FFFFFF"/>
              </a:highlight>
              <a:latin typeface="Arial"/>
              <a:ea typeface="Arial"/>
              <a:cs typeface="Arial"/>
              <a:sym typeface="Arial"/>
            </a:endParaRPr>
          </a:p>
          <a:p>
            <a:pPr marL="457200" lvl="0" indent="-438150" algn="l" rtl="0">
              <a:lnSpc>
                <a:spcPct val="115000"/>
              </a:lnSpc>
              <a:spcBef>
                <a:spcPts val="0"/>
              </a:spcBef>
              <a:spcAft>
                <a:spcPts val="0"/>
              </a:spcAft>
              <a:buClr>
                <a:srgbClr val="70AD47"/>
              </a:buClr>
              <a:buSzPts val="3300"/>
              <a:buFont typeface="Verdana"/>
              <a:buChar char="•"/>
            </a:pPr>
            <a:endParaRPr sz="3300">
              <a:solidFill>
                <a:srgbClr val="70AD47"/>
              </a:solidFill>
              <a:latin typeface="Verdana"/>
              <a:ea typeface="Verdana"/>
              <a:cs typeface="Verdana"/>
              <a:sym typeface="Verdana"/>
            </a:endParaRPr>
          </a:p>
          <a:p>
            <a:pPr marL="457200" lvl="0" indent="-406400" algn="l" rtl="0">
              <a:spcBef>
                <a:spcPts val="0"/>
              </a:spcBef>
              <a:spcAft>
                <a:spcPts val="0"/>
              </a:spcAft>
              <a:buSzPts val="2800"/>
              <a:buChar char="•"/>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2"/>
          <p:cNvSpPr txBox="1">
            <a:spLocks noGrp="1"/>
          </p:cNvSpPr>
          <p:nvPr>
            <p:ph type="title"/>
          </p:nvPr>
        </p:nvSpPr>
        <p:spPr>
          <a:xfrm>
            <a:off x="312425" y="207826"/>
            <a:ext cx="11567100" cy="1136100"/>
          </a:xfrm>
          <a:prstGeom prst="rect">
            <a:avLst/>
          </a:prstGeom>
        </p:spPr>
        <p:txBody>
          <a:bodyPr spcFirstLastPara="1" wrap="square" lIns="91425" tIns="45700" rIns="91425" bIns="45700" anchor="ctr" anchorCtr="0">
            <a:normAutofit fontScale="90000"/>
          </a:bodyPr>
          <a:lstStyle/>
          <a:p>
            <a:pPr marL="0" lvl="0" indent="0" algn="l" rtl="0">
              <a:lnSpc>
                <a:spcPct val="115000"/>
              </a:lnSpc>
              <a:spcBef>
                <a:spcPts val="1000"/>
              </a:spcBef>
              <a:spcAft>
                <a:spcPts val="0"/>
              </a:spcAft>
              <a:buClr>
                <a:schemeClr val="dk1"/>
              </a:buClr>
              <a:buSzPct val="33333"/>
              <a:buFont typeface="Arial"/>
              <a:buNone/>
            </a:pPr>
            <a:r>
              <a:rPr lang="en-US" sz="3300">
                <a:solidFill>
                  <a:schemeClr val="accent1"/>
                </a:solidFill>
              </a:rPr>
              <a:t>Consequences for Failing GE Programs:</a:t>
            </a:r>
            <a:endParaRPr sz="3300">
              <a:solidFill>
                <a:schemeClr val="accent1"/>
              </a:solidFill>
            </a:endParaRPr>
          </a:p>
          <a:p>
            <a:pPr marL="0" lvl="0" indent="0" algn="l" rtl="0">
              <a:lnSpc>
                <a:spcPct val="115000"/>
              </a:lnSpc>
              <a:spcBef>
                <a:spcPts val="1000"/>
              </a:spcBef>
              <a:spcAft>
                <a:spcPts val="0"/>
              </a:spcAft>
              <a:buClr>
                <a:schemeClr val="dk1"/>
              </a:buClr>
              <a:buSzPct val="33333"/>
              <a:buFont typeface="Arial"/>
              <a:buNone/>
            </a:pPr>
            <a:r>
              <a:rPr lang="en-US" sz="3300">
                <a:solidFill>
                  <a:schemeClr val="accent1"/>
                </a:solidFill>
              </a:rPr>
              <a:t>Student Warnings </a:t>
            </a:r>
            <a:r>
              <a:rPr lang="en-US" sz="3300" b="0">
                <a:solidFill>
                  <a:srgbClr val="70AD47"/>
                </a:solidFill>
              </a:rPr>
              <a:t> </a:t>
            </a:r>
            <a:endParaRPr sz="3300" b="0">
              <a:solidFill>
                <a:srgbClr val="70AD47"/>
              </a:solidFill>
            </a:endParaRPr>
          </a:p>
          <a:p>
            <a:pPr marL="0" lvl="0" indent="0" algn="l" rtl="0">
              <a:spcBef>
                <a:spcPts val="0"/>
              </a:spcBef>
              <a:spcAft>
                <a:spcPts val="0"/>
              </a:spcAft>
              <a:buNone/>
            </a:pPr>
            <a:endParaRPr/>
          </a:p>
        </p:txBody>
      </p:sp>
      <p:sp>
        <p:nvSpPr>
          <p:cNvPr id="308" name="Google Shape;308;p52"/>
          <p:cNvSpPr txBox="1">
            <a:spLocks noGrp="1"/>
          </p:cNvSpPr>
          <p:nvPr>
            <p:ph type="body" idx="1"/>
          </p:nvPr>
        </p:nvSpPr>
        <p:spPr>
          <a:xfrm>
            <a:off x="312420" y="1479182"/>
            <a:ext cx="11567100" cy="393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solidFill>
                  <a:srgbClr val="17232E"/>
                </a:solidFill>
                <a:highlight>
                  <a:srgbClr val="FFFFFF"/>
                </a:highlight>
                <a:latin typeface="Arial"/>
                <a:ea typeface="Arial"/>
                <a:cs typeface="Arial"/>
                <a:sym typeface="Arial"/>
              </a:rPr>
              <a:t>An institution must provide warnings to current and prospective students if its GE program could become ineligible based on D/E rates or EP measure for the next award year</a:t>
            </a:r>
            <a:endParaRPr>
              <a:solidFill>
                <a:srgbClr val="17232E"/>
              </a:solidFill>
              <a:highlight>
                <a:srgbClr val="FFFFFF"/>
              </a:highlight>
              <a:latin typeface="Arial"/>
              <a:ea typeface="Arial"/>
              <a:cs typeface="Arial"/>
              <a:sym typeface="Arial"/>
            </a:endParaRPr>
          </a:p>
          <a:p>
            <a:pPr marL="914400" lvl="1" indent="-381000" algn="l" rtl="0">
              <a:spcBef>
                <a:spcPts val="0"/>
              </a:spcBef>
              <a:spcAft>
                <a:spcPts val="0"/>
              </a:spcAft>
              <a:buSzPts val="2400"/>
              <a:buChar char="⮚"/>
            </a:pPr>
            <a:r>
              <a:rPr lang="en-US" sz="2600">
                <a:solidFill>
                  <a:srgbClr val="17232E"/>
                </a:solidFill>
                <a:highlight>
                  <a:srgbClr val="FFFFFF"/>
                </a:highlight>
                <a:latin typeface="Arial"/>
                <a:ea typeface="Arial"/>
                <a:cs typeface="Arial"/>
                <a:sym typeface="Arial"/>
              </a:rPr>
              <a:t>If a current or prospective student receives a warning but does not seek to enroll until more than 12 months later, the institution must </a:t>
            </a:r>
            <a:r>
              <a:rPr lang="en-US" sz="2600" b="1">
                <a:solidFill>
                  <a:srgbClr val="17232E"/>
                </a:solidFill>
                <a:highlight>
                  <a:srgbClr val="FFFFFF"/>
                </a:highlight>
                <a:latin typeface="Arial"/>
                <a:ea typeface="Arial"/>
                <a:cs typeface="Arial"/>
                <a:sym typeface="Arial"/>
              </a:rPr>
              <a:t>again</a:t>
            </a:r>
            <a:r>
              <a:rPr lang="en-US" sz="2600">
                <a:solidFill>
                  <a:srgbClr val="17232E"/>
                </a:solidFill>
                <a:highlight>
                  <a:srgbClr val="FFFFFF"/>
                </a:highlight>
                <a:latin typeface="Arial"/>
                <a:ea typeface="Arial"/>
                <a:cs typeface="Arial"/>
                <a:sym typeface="Arial"/>
              </a:rPr>
              <a:t> provide the warning unless the program has since passed both the D/E rates and EP measure for the two most recent consecutive years</a:t>
            </a:r>
            <a:endParaRPr sz="2600">
              <a:solidFill>
                <a:srgbClr val="17232E"/>
              </a:solidFill>
              <a:highlight>
                <a:srgbClr val="FFFFFF"/>
              </a:highlight>
              <a:latin typeface="Arial"/>
              <a:ea typeface="Arial"/>
              <a:cs typeface="Arial"/>
              <a:sym typeface="Arial"/>
            </a:endParaRPr>
          </a:p>
          <a:p>
            <a:pPr marL="914400" lvl="1" indent="-381000" algn="l" rtl="0">
              <a:spcBef>
                <a:spcPts val="0"/>
              </a:spcBef>
              <a:spcAft>
                <a:spcPts val="0"/>
              </a:spcAft>
              <a:buSzPts val="2400"/>
              <a:buChar char="⮚"/>
            </a:pPr>
            <a:r>
              <a:rPr lang="en-US" sz="2600">
                <a:solidFill>
                  <a:srgbClr val="17232E"/>
                </a:solidFill>
                <a:highlight>
                  <a:srgbClr val="FFFFFF"/>
                </a:highlight>
                <a:latin typeface="Arial"/>
                <a:ea typeface="Arial"/>
                <a:cs typeface="Arial"/>
                <a:sym typeface="Arial"/>
              </a:rPr>
              <a:t>Must also provide translations of the English-language student warning for students who have limited proficiency in English</a:t>
            </a:r>
            <a:endParaRPr sz="2600">
              <a:solidFill>
                <a:srgbClr val="17232E"/>
              </a:solidFill>
              <a:highlight>
                <a:srgbClr val="FFFFFF"/>
              </a:highlight>
              <a:latin typeface="Arial"/>
              <a:ea typeface="Arial"/>
              <a:cs typeface="Arial"/>
              <a:sym typeface="Arial"/>
            </a:endParaRPr>
          </a:p>
          <a:p>
            <a:pPr marL="457200" lvl="0" indent="0" algn="l" rtl="0">
              <a:spcBef>
                <a:spcPts val="100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3"/>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lnSpc>
                <a:spcPct val="115000"/>
              </a:lnSpc>
              <a:spcBef>
                <a:spcPts val="1000"/>
              </a:spcBef>
              <a:spcAft>
                <a:spcPts val="0"/>
              </a:spcAft>
              <a:buClr>
                <a:schemeClr val="dk1"/>
              </a:buClr>
              <a:buSzPts val="1100"/>
              <a:buFont typeface="Arial"/>
              <a:buNone/>
            </a:pPr>
            <a:r>
              <a:rPr lang="en-US" sz="3300">
                <a:solidFill>
                  <a:schemeClr val="accent1"/>
                </a:solidFill>
              </a:rPr>
              <a:t>Student Warnings: Content</a:t>
            </a:r>
            <a:endParaRPr sz="3300">
              <a:solidFill>
                <a:schemeClr val="accent1"/>
              </a:solidFill>
            </a:endParaRPr>
          </a:p>
          <a:p>
            <a:pPr marL="0" lvl="0" indent="0" algn="l" rtl="0">
              <a:spcBef>
                <a:spcPts val="0"/>
              </a:spcBef>
              <a:spcAft>
                <a:spcPts val="0"/>
              </a:spcAft>
              <a:buNone/>
            </a:pPr>
            <a:endParaRPr/>
          </a:p>
        </p:txBody>
      </p:sp>
      <p:pic>
        <p:nvPicPr>
          <p:cNvPr id="314" name="Google Shape;314;p53"/>
          <p:cNvPicPr preferRelativeResize="0"/>
          <p:nvPr/>
        </p:nvPicPr>
        <p:blipFill>
          <a:blip r:embed="rId3">
            <a:alphaModFix/>
          </a:blip>
          <a:stretch>
            <a:fillRect/>
          </a:stretch>
        </p:blipFill>
        <p:spPr>
          <a:xfrm>
            <a:off x="2738438" y="1333500"/>
            <a:ext cx="6715125" cy="41910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4"/>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lnSpc>
                <a:spcPct val="115000"/>
              </a:lnSpc>
              <a:spcBef>
                <a:spcPts val="1000"/>
              </a:spcBef>
              <a:spcAft>
                <a:spcPts val="0"/>
              </a:spcAft>
              <a:buClr>
                <a:schemeClr val="dk1"/>
              </a:buClr>
              <a:buSzPts val="1100"/>
              <a:buFont typeface="Arial"/>
              <a:buNone/>
            </a:pPr>
            <a:r>
              <a:rPr lang="en-US" sz="3300">
                <a:solidFill>
                  <a:schemeClr val="accent1"/>
                </a:solidFill>
              </a:rPr>
              <a:t>Student Warnings: Timing &amp; Delivery  </a:t>
            </a:r>
            <a:r>
              <a:rPr lang="en-US" sz="3300" b="0">
                <a:solidFill>
                  <a:srgbClr val="70AD47"/>
                </a:solidFill>
              </a:rPr>
              <a:t> </a:t>
            </a:r>
            <a:endParaRPr sz="3300" b="0">
              <a:solidFill>
                <a:srgbClr val="70AD47"/>
              </a:solidFill>
            </a:endParaRPr>
          </a:p>
          <a:p>
            <a:pPr marL="0" lvl="0" indent="0" algn="l" rtl="0">
              <a:spcBef>
                <a:spcPts val="0"/>
              </a:spcBef>
              <a:spcAft>
                <a:spcPts val="0"/>
              </a:spcAft>
              <a:buNone/>
            </a:pPr>
            <a:endParaRPr/>
          </a:p>
        </p:txBody>
      </p:sp>
      <p:sp>
        <p:nvSpPr>
          <p:cNvPr id="320" name="Google Shape;320;p54"/>
          <p:cNvSpPr txBox="1">
            <a:spLocks noGrp="1"/>
          </p:cNvSpPr>
          <p:nvPr>
            <p:ph type="body" idx="1"/>
          </p:nvPr>
        </p:nvSpPr>
        <p:spPr>
          <a:xfrm>
            <a:off x="312420" y="1479182"/>
            <a:ext cx="11567100" cy="393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solidFill>
                  <a:srgbClr val="17232E"/>
                </a:solidFill>
                <a:highlight>
                  <a:srgbClr val="FFFFFF"/>
                </a:highlight>
                <a:latin typeface="Arial"/>
                <a:ea typeface="Arial"/>
                <a:cs typeface="Arial"/>
                <a:sym typeface="Arial"/>
              </a:rPr>
              <a:t>Enrolled students:</a:t>
            </a:r>
            <a:endParaRPr>
              <a:solidFill>
                <a:srgbClr val="17232E"/>
              </a:solidFill>
              <a:highlight>
                <a:srgbClr val="FFFFFF"/>
              </a:highlight>
              <a:latin typeface="Arial"/>
              <a:ea typeface="Arial"/>
              <a:cs typeface="Arial"/>
              <a:sym typeface="Arial"/>
            </a:endParaRPr>
          </a:p>
          <a:p>
            <a:pPr marL="914400" lvl="1" indent="-381000" algn="l" rtl="0">
              <a:spcBef>
                <a:spcPts val="0"/>
              </a:spcBef>
              <a:spcAft>
                <a:spcPts val="0"/>
              </a:spcAft>
              <a:buSzPts val="2400"/>
              <a:buChar char="⮚"/>
            </a:pPr>
            <a:r>
              <a:rPr lang="en-US" sz="2600">
                <a:solidFill>
                  <a:srgbClr val="17232E"/>
                </a:solidFill>
                <a:highlight>
                  <a:srgbClr val="FFFFFF"/>
                </a:highlight>
                <a:latin typeface="Arial"/>
                <a:ea typeface="Arial"/>
                <a:cs typeface="Arial"/>
                <a:sym typeface="Arial"/>
              </a:rPr>
              <a:t>No later than 30 days after ED issues the notice of determination</a:t>
            </a:r>
            <a:endParaRPr sz="2600">
              <a:solidFill>
                <a:srgbClr val="17232E"/>
              </a:solidFill>
              <a:highlight>
                <a:srgbClr val="FFFFFF"/>
              </a:highlight>
              <a:latin typeface="Arial"/>
              <a:ea typeface="Arial"/>
              <a:cs typeface="Arial"/>
              <a:sym typeface="Arial"/>
            </a:endParaRPr>
          </a:p>
          <a:p>
            <a:pPr marL="914400" lvl="1" indent="-381000" algn="l" rtl="0">
              <a:spcBef>
                <a:spcPts val="0"/>
              </a:spcBef>
              <a:spcAft>
                <a:spcPts val="0"/>
              </a:spcAft>
              <a:buSzPts val="2400"/>
              <a:buChar char="⮚"/>
            </a:pPr>
            <a:r>
              <a:rPr lang="en-US" sz="2600">
                <a:solidFill>
                  <a:srgbClr val="17232E"/>
                </a:solidFill>
                <a:highlight>
                  <a:srgbClr val="FFFFFF"/>
                </a:highlight>
                <a:latin typeface="Arial"/>
                <a:ea typeface="Arial"/>
                <a:cs typeface="Arial"/>
                <a:sym typeface="Arial"/>
              </a:rPr>
              <a:t>Must be delivered in writing, either through hand-delivery, email, or by mail</a:t>
            </a:r>
            <a:endParaRPr sz="2600">
              <a:solidFill>
                <a:srgbClr val="17232E"/>
              </a:solidFill>
              <a:highlight>
                <a:srgbClr val="FFFFFF"/>
              </a:highlight>
              <a:latin typeface="Arial"/>
              <a:ea typeface="Arial"/>
              <a:cs typeface="Arial"/>
              <a:sym typeface="Arial"/>
            </a:endParaRPr>
          </a:p>
          <a:p>
            <a:pPr marL="914400" lvl="1" indent="-381000" algn="l" rtl="0">
              <a:spcBef>
                <a:spcPts val="0"/>
              </a:spcBef>
              <a:spcAft>
                <a:spcPts val="0"/>
              </a:spcAft>
              <a:buSzPts val="2400"/>
              <a:buChar char="⮚"/>
            </a:pPr>
            <a:r>
              <a:rPr lang="en-US" sz="2600">
                <a:solidFill>
                  <a:srgbClr val="17232E"/>
                </a:solidFill>
                <a:highlight>
                  <a:srgbClr val="FFFFFF"/>
                </a:highlight>
                <a:latin typeface="Arial"/>
                <a:ea typeface="Arial"/>
                <a:cs typeface="Arial"/>
                <a:sym typeface="Arial"/>
              </a:rPr>
              <a:t>Must be the only substantive content contained in the written communications</a:t>
            </a:r>
            <a:endParaRPr sz="2600">
              <a:solidFill>
                <a:srgbClr val="17232E"/>
              </a:solidFill>
              <a:highlight>
                <a:srgbClr val="FFFFFF"/>
              </a:highlight>
              <a:latin typeface="Arial"/>
              <a:ea typeface="Arial"/>
              <a:cs typeface="Arial"/>
              <a:sym typeface="Arial"/>
            </a:endParaRPr>
          </a:p>
          <a:p>
            <a:pPr marL="914400" lvl="1" indent="-381000" algn="l" rtl="0">
              <a:spcBef>
                <a:spcPts val="0"/>
              </a:spcBef>
              <a:spcAft>
                <a:spcPts val="0"/>
              </a:spcAft>
              <a:buSzPts val="2400"/>
              <a:buChar char="⮚"/>
            </a:pPr>
            <a:r>
              <a:rPr lang="en-US" sz="2600">
                <a:solidFill>
                  <a:srgbClr val="17232E"/>
                </a:solidFill>
                <a:highlight>
                  <a:srgbClr val="FFFFFF"/>
                </a:highlight>
                <a:latin typeface="Arial"/>
                <a:ea typeface="Arial"/>
                <a:cs typeface="Arial"/>
                <a:sym typeface="Arial"/>
              </a:rPr>
              <a:t>The institution must maintain records of its efforts to provide the required warnings</a:t>
            </a:r>
            <a:endParaRPr sz="2600">
              <a:solidFill>
                <a:srgbClr val="17232E"/>
              </a:solidFill>
              <a:highlight>
                <a:srgbClr val="FFFFFF"/>
              </a:highlight>
              <a:latin typeface="Arial"/>
              <a:ea typeface="Arial"/>
              <a:cs typeface="Arial"/>
              <a:sym typeface="Arial"/>
            </a:endParaRPr>
          </a:p>
          <a:p>
            <a:pPr marL="457200" lvl="0" indent="0" algn="l" rtl="0">
              <a:spcBef>
                <a:spcPts val="100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5"/>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lnSpc>
                <a:spcPct val="115000"/>
              </a:lnSpc>
              <a:spcBef>
                <a:spcPts val="1000"/>
              </a:spcBef>
              <a:spcAft>
                <a:spcPts val="0"/>
              </a:spcAft>
              <a:buClr>
                <a:schemeClr val="dk1"/>
              </a:buClr>
              <a:buSzPts val="1100"/>
              <a:buFont typeface="Arial"/>
              <a:buNone/>
            </a:pPr>
            <a:r>
              <a:rPr lang="en-US" sz="3300">
                <a:solidFill>
                  <a:schemeClr val="accent1"/>
                </a:solidFill>
              </a:rPr>
              <a:t>Student Warnings: Timing &amp; Delivery</a:t>
            </a:r>
            <a:r>
              <a:rPr lang="en-US" sz="3300" b="0">
                <a:solidFill>
                  <a:srgbClr val="70AD47"/>
                </a:solidFill>
              </a:rPr>
              <a:t> </a:t>
            </a:r>
            <a:endParaRPr sz="3300" b="0">
              <a:solidFill>
                <a:srgbClr val="70AD47"/>
              </a:solidFill>
            </a:endParaRPr>
          </a:p>
          <a:p>
            <a:pPr marL="0" lvl="0" indent="0" algn="l" rtl="0">
              <a:spcBef>
                <a:spcPts val="0"/>
              </a:spcBef>
              <a:spcAft>
                <a:spcPts val="0"/>
              </a:spcAft>
              <a:buNone/>
            </a:pPr>
            <a:endParaRPr/>
          </a:p>
        </p:txBody>
      </p:sp>
      <p:sp>
        <p:nvSpPr>
          <p:cNvPr id="326" name="Google Shape;326;p55"/>
          <p:cNvSpPr txBox="1">
            <a:spLocks noGrp="1"/>
          </p:cNvSpPr>
          <p:nvPr>
            <p:ph type="body" idx="1"/>
          </p:nvPr>
        </p:nvSpPr>
        <p:spPr>
          <a:xfrm>
            <a:off x="312425" y="1013124"/>
            <a:ext cx="11567100" cy="43965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solidFill>
                  <a:srgbClr val="17232E"/>
                </a:solidFill>
                <a:highlight>
                  <a:srgbClr val="FFFFFF"/>
                </a:highlight>
                <a:latin typeface="Arial"/>
                <a:ea typeface="Arial"/>
                <a:cs typeface="Arial"/>
                <a:sym typeface="Arial"/>
              </a:rPr>
              <a:t>Prospective students:</a:t>
            </a:r>
            <a:endParaRPr>
              <a:solidFill>
                <a:srgbClr val="17232E"/>
              </a:solidFill>
              <a:highlight>
                <a:srgbClr val="FFFFFF"/>
              </a:highlight>
              <a:latin typeface="Arial"/>
              <a:ea typeface="Arial"/>
              <a:cs typeface="Arial"/>
              <a:sym typeface="Arial"/>
            </a:endParaRPr>
          </a:p>
          <a:p>
            <a:pPr marL="914400" lvl="1" indent="-381000" algn="l" rtl="0">
              <a:spcBef>
                <a:spcPts val="0"/>
              </a:spcBef>
              <a:spcAft>
                <a:spcPts val="0"/>
              </a:spcAft>
              <a:buSzPts val="2400"/>
              <a:buChar char="⮚"/>
            </a:pPr>
            <a:r>
              <a:rPr lang="en-US" sz="2600">
                <a:solidFill>
                  <a:srgbClr val="17232E"/>
                </a:solidFill>
                <a:highlight>
                  <a:srgbClr val="FFFFFF"/>
                </a:highlight>
                <a:latin typeface="Arial"/>
                <a:ea typeface="Arial"/>
                <a:cs typeface="Arial"/>
                <a:sym typeface="Arial"/>
              </a:rPr>
              <a:t>Must provide the warning to each prospective student or to each third-party acting on behalf of the prospective student at the </a:t>
            </a:r>
            <a:r>
              <a:rPr lang="en-US" sz="2600" b="1">
                <a:solidFill>
                  <a:srgbClr val="17232E"/>
                </a:solidFill>
                <a:highlight>
                  <a:srgbClr val="FFFFFF"/>
                </a:highlight>
                <a:latin typeface="Arial"/>
                <a:ea typeface="Arial"/>
                <a:cs typeface="Arial"/>
                <a:sym typeface="Arial"/>
              </a:rPr>
              <a:t>first contact </a:t>
            </a:r>
            <a:r>
              <a:rPr lang="en-US" sz="2600">
                <a:solidFill>
                  <a:srgbClr val="17232E"/>
                </a:solidFill>
                <a:highlight>
                  <a:srgbClr val="FFFFFF"/>
                </a:highlight>
                <a:latin typeface="Arial"/>
                <a:ea typeface="Arial"/>
                <a:cs typeface="Arial"/>
                <a:sym typeface="Arial"/>
              </a:rPr>
              <a:t>about the program between the institution and the student/third-party</a:t>
            </a:r>
            <a:endParaRPr sz="2600">
              <a:solidFill>
                <a:srgbClr val="17232E"/>
              </a:solidFill>
              <a:highlight>
                <a:srgbClr val="FFFFFF"/>
              </a:highlight>
              <a:latin typeface="Arial"/>
              <a:ea typeface="Arial"/>
              <a:cs typeface="Arial"/>
              <a:sym typeface="Arial"/>
            </a:endParaRPr>
          </a:p>
          <a:p>
            <a:pPr marL="914400" lvl="1" indent="-381000" algn="l" rtl="0">
              <a:spcBef>
                <a:spcPts val="0"/>
              </a:spcBef>
              <a:spcAft>
                <a:spcPts val="0"/>
              </a:spcAft>
              <a:buSzPts val="2400"/>
              <a:buChar char="⮚"/>
            </a:pPr>
            <a:r>
              <a:rPr lang="en-US" sz="2600">
                <a:solidFill>
                  <a:srgbClr val="17232E"/>
                </a:solidFill>
                <a:highlight>
                  <a:srgbClr val="FFFFFF"/>
                </a:highlight>
                <a:latin typeface="Arial"/>
                <a:ea typeface="Arial"/>
                <a:cs typeface="Arial"/>
                <a:sym typeface="Arial"/>
              </a:rPr>
              <a:t>Must be provided by:</a:t>
            </a:r>
            <a:endParaRPr sz="2600">
              <a:solidFill>
                <a:srgbClr val="17232E"/>
              </a:solidFill>
              <a:highlight>
                <a:srgbClr val="FFFFFF"/>
              </a:highlight>
              <a:latin typeface="Arial"/>
              <a:ea typeface="Arial"/>
              <a:cs typeface="Arial"/>
              <a:sym typeface="Arial"/>
            </a:endParaRPr>
          </a:p>
          <a:p>
            <a:pPr marL="1371600" lvl="2" indent="-355600" algn="l" rtl="0">
              <a:spcBef>
                <a:spcPts val="0"/>
              </a:spcBef>
              <a:spcAft>
                <a:spcPts val="0"/>
              </a:spcAft>
              <a:buSzPts val="2000"/>
              <a:buChar char="▪"/>
            </a:pPr>
            <a:r>
              <a:rPr lang="en-US" sz="2200">
                <a:solidFill>
                  <a:srgbClr val="17232E"/>
                </a:solidFill>
                <a:highlight>
                  <a:srgbClr val="FFFFFF"/>
                </a:highlight>
                <a:latin typeface="Arial"/>
                <a:ea typeface="Arial"/>
                <a:cs typeface="Arial"/>
                <a:sym typeface="Arial"/>
              </a:rPr>
              <a:t>Hand-delivery: Provide the warning as a separate document, individually or as part of a group presentation</a:t>
            </a:r>
            <a:endParaRPr sz="2200">
              <a:solidFill>
                <a:srgbClr val="17232E"/>
              </a:solidFill>
              <a:highlight>
                <a:srgbClr val="FFFFFF"/>
              </a:highlight>
              <a:latin typeface="Arial"/>
              <a:ea typeface="Arial"/>
              <a:cs typeface="Arial"/>
              <a:sym typeface="Arial"/>
            </a:endParaRPr>
          </a:p>
          <a:p>
            <a:pPr marL="1371600" lvl="2" indent="-355600" algn="l" rtl="0">
              <a:spcBef>
                <a:spcPts val="0"/>
              </a:spcBef>
              <a:spcAft>
                <a:spcPts val="0"/>
              </a:spcAft>
              <a:buSzPts val="2000"/>
              <a:buChar char="▪"/>
            </a:pPr>
            <a:r>
              <a:rPr lang="en-US" sz="2200">
                <a:solidFill>
                  <a:srgbClr val="17232E"/>
                </a:solidFill>
                <a:highlight>
                  <a:srgbClr val="FFFFFF"/>
                </a:highlight>
                <a:latin typeface="Arial"/>
                <a:ea typeface="Arial"/>
                <a:cs typeface="Arial"/>
                <a:sym typeface="Arial"/>
              </a:rPr>
              <a:t>Email: Send the warning to the primary email address used by the institution. The warning must be the only substantive content in the email, and the warning must be sent by a different method of delivery if the email could not be delivered</a:t>
            </a:r>
            <a:endParaRPr sz="2200">
              <a:solidFill>
                <a:srgbClr val="17232E"/>
              </a:solidFill>
              <a:highlight>
                <a:srgbClr val="FFFFFF"/>
              </a:highlight>
              <a:latin typeface="Arial"/>
              <a:ea typeface="Arial"/>
              <a:cs typeface="Arial"/>
              <a:sym typeface="Arial"/>
            </a:endParaRPr>
          </a:p>
          <a:p>
            <a:pPr marL="1371600" lvl="2" indent="-355600" algn="l" rtl="0">
              <a:spcBef>
                <a:spcPts val="0"/>
              </a:spcBef>
              <a:spcAft>
                <a:spcPts val="0"/>
              </a:spcAft>
              <a:buSzPts val="2000"/>
              <a:buChar char="▪"/>
            </a:pPr>
            <a:r>
              <a:rPr lang="en-US" sz="2200">
                <a:solidFill>
                  <a:srgbClr val="17232E"/>
                </a:solidFill>
                <a:highlight>
                  <a:srgbClr val="FFFFFF"/>
                </a:highlight>
                <a:latin typeface="Arial"/>
                <a:ea typeface="Arial"/>
                <a:cs typeface="Arial"/>
                <a:sym typeface="Arial"/>
              </a:rPr>
              <a:t>Telephone: Provide the warning orally to the student or third-party if the contact is by phone</a:t>
            </a:r>
            <a:endParaRPr sz="2200">
              <a:solidFill>
                <a:srgbClr val="17232E"/>
              </a:solidFill>
              <a:highlight>
                <a:srgbClr val="FFFFFF"/>
              </a:highlight>
              <a:latin typeface="Arial"/>
              <a:ea typeface="Arial"/>
              <a:cs typeface="Arial"/>
              <a:sym typeface="Arial"/>
            </a:endParaRPr>
          </a:p>
          <a:p>
            <a:pPr marL="457200" lvl="0" indent="0" algn="l" rtl="0">
              <a:spcBef>
                <a:spcPts val="100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6"/>
          <p:cNvSpPr txBox="1">
            <a:spLocks noGrp="1"/>
          </p:cNvSpPr>
          <p:nvPr>
            <p:ph type="title"/>
          </p:nvPr>
        </p:nvSpPr>
        <p:spPr>
          <a:xfrm>
            <a:off x="312425" y="337700"/>
            <a:ext cx="11567100" cy="1141500"/>
          </a:xfrm>
          <a:prstGeom prst="rect">
            <a:avLst/>
          </a:prstGeom>
        </p:spPr>
        <p:txBody>
          <a:bodyPr spcFirstLastPara="1" wrap="square" lIns="91425" tIns="45700" rIns="91425" bIns="45700" anchor="ctr" anchorCtr="0">
            <a:normAutofit fontScale="90000"/>
          </a:bodyPr>
          <a:lstStyle/>
          <a:p>
            <a:pPr marL="0" lvl="0" indent="0" algn="l" rtl="0">
              <a:lnSpc>
                <a:spcPct val="115000"/>
              </a:lnSpc>
              <a:spcBef>
                <a:spcPts val="1000"/>
              </a:spcBef>
              <a:spcAft>
                <a:spcPts val="0"/>
              </a:spcAft>
              <a:buClr>
                <a:schemeClr val="dk1"/>
              </a:buClr>
              <a:buSzPct val="33333"/>
              <a:buFont typeface="Arial"/>
              <a:buNone/>
            </a:pPr>
            <a:r>
              <a:rPr lang="en-US" sz="3300">
                <a:solidFill>
                  <a:schemeClr val="accent1"/>
                </a:solidFill>
              </a:rPr>
              <a:t>Consequences for Failing GE Programs:</a:t>
            </a:r>
            <a:endParaRPr sz="3300">
              <a:solidFill>
                <a:schemeClr val="accent1"/>
              </a:solidFill>
            </a:endParaRPr>
          </a:p>
          <a:p>
            <a:pPr marL="0" lvl="0" indent="0" algn="l" rtl="0">
              <a:lnSpc>
                <a:spcPct val="115000"/>
              </a:lnSpc>
              <a:spcBef>
                <a:spcPts val="1000"/>
              </a:spcBef>
              <a:spcAft>
                <a:spcPts val="0"/>
              </a:spcAft>
              <a:buClr>
                <a:schemeClr val="dk1"/>
              </a:buClr>
              <a:buSzPct val="33333"/>
              <a:buFont typeface="Arial"/>
              <a:buNone/>
            </a:pPr>
            <a:r>
              <a:rPr lang="en-US" sz="3300">
                <a:solidFill>
                  <a:schemeClr val="accent1"/>
                </a:solidFill>
              </a:rPr>
              <a:t>Loss of Title IV Eligibility </a:t>
            </a:r>
            <a:endParaRPr sz="3300">
              <a:solidFill>
                <a:schemeClr val="accent1"/>
              </a:solidFill>
            </a:endParaRPr>
          </a:p>
          <a:p>
            <a:pPr marL="0" lvl="0" indent="0" algn="l" rtl="0">
              <a:spcBef>
                <a:spcPts val="0"/>
              </a:spcBef>
              <a:spcAft>
                <a:spcPts val="0"/>
              </a:spcAft>
              <a:buNone/>
            </a:pPr>
            <a:endParaRPr/>
          </a:p>
        </p:txBody>
      </p:sp>
      <p:sp>
        <p:nvSpPr>
          <p:cNvPr id="332" name="Google Shape;332;p56"/>
          <p:cNvSpPr txBox="1">
            <a:spLocks noGrp="1"/>
          </p:cNvSpPr>
          <p:nvPr>
            <p:ph type="body" idx="1"/>
          </p:nvPr>
        </p:nvSpPr>
        <p:spPr>
          <a:xfrm>
            <a:off x="312420" y="1479182"/>
            <a:ext cx="11567100" cy="393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solidFill>
                  <a:srgbClr val="17232E"/>
                </a:solidFill>
                <a:highlight>
                  <a:srgbClr val="FFFFFF"/>
                </a:highlight>
                <a:latin typeface="Arial"/>
                <a:ea typeface="Arial"/>
                <a:cs typeface="Arial"/>
                <a:sym typeface="Arial"/>
              </a:rPr>
              <a:t>GE program loses Title IV eligibility if it fails:</a:t>
            </a:r>
            <a:endParaRPr>
              <a:solidFill>
                <a:srgbClr val="17232E"/>
              </a:solidFill>
              <a:highlight>
                <a:srgbClr val="FFFFFF"/>
              </a:highlight>
              <a:latin typeface="Arial"/>
              <a:ea typeface="Arial"/>
              <a:cs typeface="Arial"/>
              <a:sym typeface="Arial"/>
            </a:endParaRPr>
          </a:p>
          <a:p>
            <a:pPr marL="914400" lvl="1" indent="-381000" algn="l" rtl="0">
              <a:spcBef>
                <a:spcPts val="0"/>
              </a:spcBef>
              <a:spcAft>
                <a:spcPts val="0"/>
              </a:spcAft>
              <a:buSzPts val="2400"/>
              <a:buChar char="⮚"/>
            </a:pPr>
            <a:r>
              <a:rPr lang="en-US" sz="2400">
                <a:solidFill>
                  <a:srgbClr val="17232E"/>
                </a:solidFill>
                <a:highlight>
                  <a:srgbClr val="FFFFFF"/>
                </a:highlight>
                <a:latin typeface="Arial"/>
                <a:ea typeface="Arial"/>
                <a:cs typeface="Arial"/>
                <a:sym typeface="Arial"/>
              </a:rPr>
              <a:t>The D/E rates measure in two out of any three consecutive award years for which rates are calculated; or</a:t>
            </a:r>
            <a:endParaRPr sz="2400">
              <a:solidFill>
                <a:srgbClr val="17232E"/>
              </a:solidFill>
              <a:highlight>
                <a:srgbClr val="FFFFFF"/>
              </a:highlight>
              <a:latin typeface="Arial"/>
              <a:ea typeface="Arial"/>
              <a:cs typeface="Arial"/>
              <a:sym typeface="Arial"/>
            </a:endParaRPr>
          </a:p>
          <a:p>
            <a:pPr marL="914400" lvl="1" indent="-381000" algn="l" rtl="0">
              <a:spcBef>
                <a:spcPts val="0"/>
              </a:spcBef>
              <a:spcAft>
                <a:spcPts val="0"/>
              </a:spcAft>
              <a:buSzPts val="2400"/>
              <a:buChar char="⮚"/>
            </a:pPr>
            <a:r>
              <a:rPr lang="en-US">
                <a:solidFill>
                  <a:srgbClr val="17232E"/>
                </a:solidFill>
                <a:highlight>
                  <a:srgbClr val="FFFFFF"/>
                </a:highlight>
                <a:latin typeface="Arial"/>
                <a:ea typeface="Arial"/>
                <a:cs typeface="Arial"/>
                <a:sym typeface="Arial"/>
              </a:rPr>
              <a:t>T</a:t>
            </a:r>
            <a:r>
              <a:rPr lang="en-US" sz="2400">
                <a:solidFill>
                  <a:srgbClr val="17232E"/>
                </a:solidFill>
                <a:highlight>
                  <a:srgbClr val="FFFFFF"/>
                </a:highlight>
                <a:latin typeface="Arial"/>
                <a:ea typeface="Arial"/>
                <a:cs typeface="Arial"/>
                <a:sym typeface="Arial"/>
              </a:rPr>
              <a:t>he EP measure in two out of any three consecutive award years for which rates are calculated.</a:t>
            </a:r>
            <a:endParaRPr sz="2400">
              <a:solidFill>
                <a:srgbClr val="17232E"/>
              </a:solidFill>
              <a:highlight>
                <a:srgbClr val="FFFFFF"/>
              </a:highlight>
              <a:latin typeface="Arial"/>
              <a:ea typeface="Arial"/>
              <a:cs typeface="Arial"/>
              <a:sym typeface="Arial"/>
            </a:endParaRPr>
          </a:p>
          <a:p>
            <a:pPr marL="457200" lvl="0" indent="-406400" algn="l" rtl="0">
              <a:spcBef>
                <a:spcPts val="0"/>
              </a:spcBef>
              <a:spcAft>
                <a:spcPts val="0"/>
              </a:spcAft>
              <a:buSzPts val="2800"/>
              <a:buChar char="•"/>
            </a:pPr>
            <a:r>
              <a:rPr lang="en-US">
                <a:solidFill>
                  <a:srgbClr val="17232E"/>
                </a:solidFill>
                <a:highlight>
                  <a:srgbClr val="FFFFFF"/>
                </a:highlight>
                <a:latin typeface="Arial"/>
                <a:ea typeface="Arial"/>
                <a:cs typeface="Arial"/>
                <a:sym typeface="Arial"/>
              </a:rPr>
              <a:t>Institutions may appeal a GE program’s loss of eligibility due to a miscalculated D/E rate or EP measure</a:t>
            </a:r>
            <a:endParaRPr>
              <a:solidFill>
                <a:srgbClr val="17232E"/>
              </a:solidFill>
              <a:highlight>
                <a:srgbClr val="FFFFFF"/>
              </a:highlight>
              <a:latin typeface="Arial"/>
              <a:ea typeface="Arial"/>
              <a:cs typeface="Arial"/>
              <a:sym typeface="Arial"/>
            </a:endParaRPr>
          </a:p>
          <a:p>
            <a:pPr marL="457200" lvl="0" indent="0" algn="l" rtl="0">
              <a:spcBef>
                <a:spcPts val="100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7"/>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lnSpc>
                <a:spcPct val="115000"/>
              </a:lnSpc>
              <a:spcBef>
                <a:spcPts val="1000"/>
              </a:spcBef>
              <a:spcAft>
                <a:spcPts val="0"/>
              </a:spcAft>
              <a:buClr>
                <a:schemeClr val="dk1"/>
              </a:buClr>
              <a:buSzPts val="1100"/>
              <a:buFont typeface="Arial"/>
              <a:buNone/>
            </a:pPr>
            <a:r>
              <a:rPr lang="en-US" sz="3300">
                <a:solidFill>
                  <a:schemeClr val="accent1"/>
                </a:solidFill>
              </a:rPr>
              <a:t>Loss of Title IV Eligibility: Period of Ineligibility </a:t>
            </a:r>
            <a:endParaRPr sz="3300">
              <a:solidFill>
                <a:schemeClr val="accent1"/>
              </a:solidFill>
            </a:endParaRPr>
          </a:p>
          <a:p>
            <a:pPr marL="0" lvl="0" indent="0" algn="l" rtl="0">
              <a:spcBef>
                <a:spcPts val="0"/>
              </a:spcBef>
              <a:spcAft>
                <a:spcPts val="0"/>
              </a:spcAft>
              <a:buNone/>
            </a:pPr>
            <a:endParaRPr/>
          </a:p>
        </p:txBody>
      </p:sp>
      <p:sp>
        <p:nvSpPr>
          <p:cNvPr id="338" name="Google Shape;338;p57"/>
          <p:cNvSpPr txBox="1">
            <a:spLocks noGrp="1"/>
          </p:cNvSpPr>
          <p:nvPr>
            <p:ph type="body" idx="1"/>
          </p:nvPr>
        </p:nvSpPr>
        <p:spPr>
          <a:xfrm>
            <a:off x="312425" y="1091049"/>
            <a:ext cx="11567100" cy="43185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solidFill>
                  <a:srgbClr val="17232E"/>
                </a:solidFill>
                <a:highlight>
                  <a:srgbClr val="FFFFFF"/>
                </a:highlight>
                <a:latin typeface="Arial"/>
                <a:ea typeface="Arial"/>
                <a:cs typeface="Arial"/>
                <a:sym typeface="Arial"/>
              </a:rPr>
              <a:t>An institution may not:</a:t>
            </a:r>
            <a:endParaRPr>
              <a:solidFill>
                <a:srgbClr val="17232E"/>
              </a:solidFill>
              <a:highlight>
                <a:srgbClr val="FFFFFF"/>
              </a:highlight>
              <a:latin typeface="Arial"/>
              <a:ea typeface="Arial"/>
              <a:cs typeface="Arial"/>
              <a:sym typeface="Arial"/>
            </a:endParaRPr>
          </a:p>
          <a:p>
            <a:pPr marL="914400" lvl="1" indent="-381000" algn="l" rtl="0">
              <a:spcBef>
                <a:spcPts val="0"/>
              </a:spcBef>
              <a:spcAft>
                <a:spcPts val="0"/>
              </a:spcAft>
              <a:buSzPts val="2400"/>
              <a:buChar char="⮚"/>
            </a:pPr>
            <a:r>
              <a:rPr lang="en-US" sz="2400">
                <a:solidFill>
                  <a:srgbClr val="17232E"/>
                </a:solidFill>
                <a:highlight>
                  <a:srgbClr val="FFFFFF"/>
                </a:highlight>
                <a:latin typeface="Arial"/>
                <a:ea typeface="Arial"/>
                <a:cs typeface="Arial"/>
                <a:sym typeface="Arial"/>
              </a:rPr>
              <a:t>Reapply to reestablish the eligibility of a failing GE program that the institution discontinued voluntarily either before or after the D/E rates or EP measure are issued for that program until three years after the institution voluntarily discontinued the program; or</a:t>
            </a:r>
            <a:endParaRPr sz="2400">
              <a:solidFill>
                <a:srgbClr val="17232E"/>
              </a:solidFill>
              <a:highlight>
                <a:srgbClr val="FFFFFF"/>
              </a:highlight>
              <a:latin typeface="Arial"/>
              <a:ea typeface="Arial"/>
              <a:cs typeface="Arial"/>
              <a:sym typeface="Arial"/>
            </a:endParaRPr>
          </a:p>
          <a:p>
            <a:pPr marL="914400" lvl="1" indent="-381000" algn="l" rtl="0">
              <a:spcBef>
                <a:spcPts val="0"/>
              </a:spcBef>
              <a:spcAft>
                <a:spcPts val="0"/>
              </a:spcAft>
              <a:buSzPts val="2400"/>
              <a:buChar char="⮚"/>
            </a:pPr>
            <a:r>
              <a:rPr lang="en-US" sz="2400">
                <a:solidFill>
                  <a:srgbClr val="17232E"/>
                </a:solidFill>
                <a:highlight>
                  <a:srgbClr val="FFFFFF"/>
                </a:highlight>
                <a:latin typeface="Arial"/>
                <a:ea typeface="Arial"/>
                <a:cs typeface="Arial"/>
                <a:sym typeface="Arial"/>
              </a:rPr>
              <a:t>Reapply to reestablish the eligibility of a failing GE program that is ineligible under the D/E rates or the EP measure until three years following the earlier of the date the program loses eligibility</a:t>
            </a:r>
            <a:endParaRPr sz="2400">
              <a:solidFill>
                <a:srgbClr val="17232E"/>
              </a:solidFill>
              <a:highlight>
                <a:srgbClr val="FFFFFF"/>
              </a:highlight>
              <a:latin typeface="Arial"/>
              <a:ea typeface="Arial"/>
              <a:cs typeface="Arial"/>
              <a:sym typeface="Arial"/>
            </a:endParaRPr>
          </a:p>
          <a:p>
            <a:pPr marL="457200" lvl="0" indent="-406400" algn="l" rtl="0">
              <a:spcBef>
                <a:spcPts val="0"/>
              </a:spcBef>
              <a:spcAft>
                <a:spcPts val="0"/>
              </a:spcAft>
              <a:buSzPts val="2800"/>
              <a:buChar char="•"/>
            </a:pPr>
            <a:r>
              <a:rPr lang="en-US">
                <a:solidFill>
                  <a:srgbClr val="17232E"/>
                </a:solidFill>
                <a:highlight>
                  <a:srgbClr val="FFFFFF"/>
                </a:highlight>
                <a:latin typeface="Arial"/>
                <a:ea typeface="Arial"/>
                <a:cs typeface="Arial"/>
                <a:sym typeface="Arial"/>
              </a:rPr>
              <a:t>Includes “substantially similar programs” which is any program with the same four-digit CIP code</a:t>
            </a:r>
            <a:endParaRPr>
              <a:solidFill>
                <a:srgbClr val="17232E"/>
              </a:solidFill>
              <a:highlight>
                <a:srgbClr val="FFFFFF"/>
              </a:highlight>
              <a:latin typeface="Arial"/>
              <a:ea typeface="Arial"/>
              <a:cs typeface="Arial"/>
              <a:sym typeface="Arial"/>
            </a:endParaRPr>
          </a:p>
          <a:p>
            <a:pPr marL="457200" lvl="0" indent="-406400" algn="l" rtl="0">
              <a:spcBef>
                <a:spcPts val="0"/>
              </a:spcBef>
              <a:spcAft>
                <a:spcPts val="0"/>
              </a:spcAft>
              <a:buSzPts val="2800"/>
              <a:buChar char="•"/>
            </a:pPr>
            <a:r>
              <a:rPr lang="en-US">
                <a:solidFill>
                  <a:srgbClr val="17232E"/>
                </a:solidFill>
                <a:highlight>
                  <a:srgbClr val="FFFFFF"/>
                </a:highlight>
                <a:latin typeface="Arial"/>
                <a:ea typeface="Arial"/>
                <a:cs typeface="Arial"/>
                <a:sym typeface="Arial"/>
              </a:rPr>
              <a:t>After period of ineligibility, must apply for eligibility and provide GE certification</a:t>
            </a:r>
            <a:endParaRPr>
              <a:solidFill>
                <a:srgbClr val="17232E"/>
              </a:solidFill>
              <a:highlight>
                <a:srgbClr val="FFFFFF"/>
              </a:highlight>
              <a:latin typeface="Arial"/>
              <a:ea typeface="Arial"/>
              <a:cs typeface="Arial"/>
              <a:sym typeface="Arial"/>
            </a:endParaRPr>
          </a:p>
          <a:p>
            <a:pPr marL="457200" lvl="0" indent="0" algn="l" rtl="0">
              <a:spcBef>
                <a:spcPts val="100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8"/>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fontScale="90000"/>
          </a:bodyPr>
          <a:lstStyle/>
          <a:p>
            <a:pPr marL="0" lvl="0" indent="0" algn="l" rtl="0">
              <a:lnSpc>
                <a:spcPct val="115000"/>
              </a:lnSpc>
              <a:spcBef>
                <a:spcPts val="1000"/>
              </a:spcBef>
              <a:spcAft>
                <a:spcPts val="0"/>
              </a:spcAft>
              <a:buClr>
                <a:schemeClr val="dk1"/>
              </a:buClr>
              <a:buSzPct val="33333"/>
              <a:buFont typeface="Arial"/>
              <a:buNone/>
            </a:pPr>
            <a:r>
              <a:rPr lang="en-US" sz="3300">
                <a:solidFill>
                  <a:schemeClr val="accent1"/>
                </a:solidFill>
              </a:rPr>
              <a:t>Financial Responsibility &amp; Administrative Capability </a:t>
            </a:r>
            <a:endParaRPr sz="3300">
              <a:solidFill>
                <a:schemeClr val="accent1"/>
              </a:solidFill>
            </a:endParaRPr>
          </a:p>
          <a:p>
            <a:pPr marL="0" lvl="0" indent="0" algn="l" rtl="0">
              <a:spcBef>
                <a:spcPts val="0"/>
              </a:spcBef>
              <a:spcAft>
                <a:spcPts val="0"/>
              </a:spcAft>
              <a:buNone/>
            </a:pPr>
            <a:endParaRPr/>
          </a:p>
        </p:txBody>
      </p:sp>
      <p:sp>
        <p:nvSpPr>
          <p:cNvPr id="344" name="Google Shape;344;p58"/>
          <p:cNvSpPr txBox="1">
            <a:spLocks noGrp="1"/>
          </p:cNvSpPr>
          <p:nvPr>
            <p:ph type="body" idx="1"/>
          </p:nvPr>
        </p:nvSpPr>
        <p:spPr>
          <a:xfrm>
            <a:off x="312420" y="1479182"/>
            <a:ext cx="11567100" cy="393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solidFill>
                  <a:srgbClr val="17232E"/>
                </a:solidFill>
                <a:highlight>
                  <a:srgbClr val="FFFFFF"/>
                </a:highlight>
                <a:latin typeface="Arial"/>
                <a:ea typeface="Arial"/>
                <a:cs typeface="Arial"/>
                <a:sym typeface="Arial"/>
              </a:rPr>
              <a:t>Under 668.171(c)(2)(iii), an institution is not considered financially responsible if the institution received at least half of its Title IV funds in the most recently completed fiscal year in GE programs that failed either the most recent D/E rates or EP measures</a:t>
            </a:r>
            <a:endParaRPr>
              <a:solidFill>
                <a:srgbClr val="17232E"/>
              </a:solidFill>
              <a:highlight>
                <a:srgbClr val="FFFFFF"/>
              </a:highlight>
              <a:latin typeface="Arial"/>
              <a:ea typeface="Arial"/>
              <a:cs typeface="Arial"/>
              <a:sym typeface="Arial"/>
            </a:endParaRPr>
          </a:p>
          <a:p>
            <a:pPr marL="457200" lvl="0" indent="-406400" algn="l" rtl="0">
              <a:spcBef>
                <a:spcPts val="0"/>
              </a:spcBef>
              <a:spcAft>
                <a:spcPts val="0"/>
              </a:spcAft>
              <a:buSzPts val="2800"/>
              <a:buChar char="•"/>
            </a:pPr>
            <a:r>
              <a:rPr lang="en-US">
                <a:solidFill>
                  <a:srgbClr val="17232E"/>
                </a:solidFill>
                <a:highlight>
                  <a:srgbClr val="FFFFFF"/>
                </a:highlight>
                <a:latin typeface="Arial"/>
                <a:ea typeface="Arial"/>
                <a:cs typeface="Arial"/>
                <a:sym typeface="Arial"/>
              </a:rPr>
              <a:t>Under 668.16(t), an institution is not considered administratively capable if at least half of its total Title IV funds in the most recently completed award year were from GE programs that failed either the D/E rate or EP measures </a:t>
            </a:r>
            <a:endParaRPr>
              <a:solidFill>
                <a:srgbClr val="17232E"/>
              </a:solidFill>
              <a:highlight>
                <a:srgbClr val="FFFFFF"/>
              </a:highlight>
              <a:latin typeface="Arial"/>
              <a:ea typeface="Arial"/>
              <a:cs typeface="Arial"/>
              <a:sym typeface="Arial"/>
            </a:endParaRPr>
          </a:p>
          <a:p>
            <a:pPr marL="457200" lvl="0" indent="0" algn="l" rtl="0">
              <a:spcBef>
                <a:spcPts val="10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The Purpose of GE Rules</a:t>
            </a:r>
            <a:endParaRPr/>
          </a:p>
        </p:txBody>
      </p:sp>
      <p:sp>
        <p:nvSpPr>
          <p:cNvPr id="67" name="Google Shape;67;p14"/>
          <p:cNvSpPr txBox="1">
            <a:spLocks noGrp="1"/>
          </p:cNvSpPr>
          <p:nvPr>
            <p:ph type="body" idx="1"/>
          </p:nvPr>
        </p:nvSpPr>
        <p:spPr>
          <a:xfrm>
            <a:off x="312420" y="1479182"/>
            <a:ext cx="11567100" cy="39303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1200"/>
              </a:spcBef>
              <a:spcAft>
                <a:spcPts val="0"/>
              </a:spcAft>
              <a:buSzPts val="2800"/>
              <a:buFont typeface="Arial"/>
              <a:buChar char="•"/>
            </a:pPr>
            <a:r>
              <a:rPr lang="en-US">
                <a:latin typeface="Arial"/>
                <a:ea typeface="Arial"/>
                <a:cs typeface="Arial"/>
                <a:sym typeface="Arial"/>
              </a:rPr>
              <a:t>Higher Education Act (HEA) of 1965, as amended, requires all non-degree programs at public and private non-profit institutions and nearly all programs at propriety institutions to “prepare students for gainful employment in a recognized occupation”</a:t>
            </a:r>
            <a:endParaRPr>
              <a:latin typeface="Arial"/>
              <a:ea typeface="Arial"/>
              <a:cs typeface="Arial"/>
              <a:sym typeface="Arial"/>
            </a:endParaRPr>
          </a:p>
          <a:p>
            <a:pPr marL="457200" lvl="0" indent="0" algn="l" rtl="0">
              <a:lnSpc>
                <a:spcPct val="100000"/>
              </a:lnSpc>
              <a:spcBef>
                <a:spcPts val="1200"/>
              </a:spcBef>
              <a:spcAft>
                <a:spcPts val="0"/>
              </a:spcAft>
              <a:buNone/>
            </a:pPr>
            <a:endParaRPr>
              <a:latin typeface="Arial"/>
              <a:ea typeface="Arial"/>
              <a:cs typeface="Arial"/>
              <a:sym typeface="Arial"/>
            </a:endParaRPr>
          </a:p>
          <a:p>
            <a:pPr marL="457200" lvl="0" indent="-406400" algn="l" rtl="0">
              <a:lnSpc>
                <a:spcPct val="115000"/>
              </a:lnSpc>
              <a:spcBef>
                <a:spcPts val="1200"/>
              </a:spcBef>
              <a:spcAft>
                <a:spcPts val="0"/>
              </a:spcAft>
              <a:buSzPts val="2800"/>
              <a:buChar char="•"/>
            </a:pPr>
            <a:r>
              <a:rPr lang="en-US">
                <a:highlight>
                  <a:srgbClr val="FFFFFF"/>
                </a:highlight>
                <a:latin typeface="Arial"/>
                <a:ea typeface="Arial"/>
                <a:cs typeface="Arial"/>
                <a:sym typeface="Arial"/>
              </a:rPr>
              <a:t>Congress has avoided defining gainful employment, leaving the Department of Education to determine what constitutes gainful employment to ensure that the requirements of the HEA are satisfied</a:t>
            </a:r>
            <a:endParaRPr>
              <a:highlight>
                <a:srgbClr val="FFFFFF"/>
              </a:highlight>
              <a:latin typeface="Arial"/>
              <a:ea typeface="Arial"/>
              <a:cs typeface="Arial"/>
              <a:sym typeface="Arial"/>
            </a:endParaRPr>
          </a:p>
          <a:p>
            <a:pPr marL="457200" lvl="0" indent="0" algn="l" rtl="0">
              <a:lnSpc>
                <a:spcPct val="115000"/>
              </a:lnSpc>
              <a:spcBef>
                <a:spcPts val="1200"/>
              </a:spcBef>
              <a:spcAft>
                <a:spcPts val="0"/>
              </a:spcAft>
              <a:buNone/>
            </a:pPr>
            <a:endParaRPr>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9"/>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Could There Possibly Be Anything Else?</a:t>
            </a:r>
            <a:endParaRPr/>
          </a:p>
        </p:txBody>
      </p:sp>
      <p:sp>
        <p:nvSpPr>
          <p:cNvPr id="350" name="Google Shape;350;p59"/>
          <p:cNvSpPr txBox="1">
            <a:spLocks noGrp="1"/>
          </p:cNvSpPr>
          <p:nvPr>
            <p:ph type="body" idx="1"/>
          </p:nvPr>
        </p:nvSpPr>
        <p:spPr>
          <a:xfrm>
            <a:off x="312420" y="1479182"/>
            <a:ext cx="11567100" cy="393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YES</a:t>
            </a:r>
            <a:endParaRPr/>
          </a:p>
          <a:p>
            <a:pPr marL="457200" lvl="0" indent="-406400" algn="l" rtl="0">
              <a:spcBef>
                <a:spcPts val="1000"/>
              </a:spcBef>
              <a:spcAft>
                <a:spcPts val="0"/>
              </a:spcAft>
              <a:buSzPts val="2800"/>
              <a:buChar char="•"/>
            </a:pPr>
            <a:r>
              <a:rPr lang="en-US">
                <a:latin typeface="Arial"/>
                <a:ea typeface="Arial"/>
                <a:cs typeface="Arial"/>
                <a:sym typeface="Arial"/>
              </a:rPr>
              <a:t>Program length limitations: 34 CFR 668.14(b)(26)</a:t>
            </a:r>
            <a:endParaRPr>
              <a:latin typeface="Arial"/>
              <a:ea typeface="Arial"/>
              <a:cs typeface="Arial"/>
              <a:sym typeface="Arial"/>
            </a:endParaRPr>
          </a:p>
          <a:p>
            <a:pPr marL="457200" lvl="0" indent="-406400" algn="l" rtl="0">
              <a:spcBef>
                <a:spcPts val="0"/>
              </a:spcBef>
              <a:spcAft>
                <a:spcPts val="0"/>
              </a:spcAft>
              <a:buSzPts val="2800"/>
              <a:buChar char="•"/>
            </a:pPr>
            <a:r>
              <a:rPr lang="en-US">
                <a:solidFill>
                  <a:srgbClr val="17232E"/>
                </a:solidFill>
                <a:highlight>
                  <a:srgbClr val="FFFFFF"/>
                </a:highlight>
                <a:latin typeface="Arial"/>
                <a:ea typeface="Arial"/>
                <a:cs typeface="Arial"/>
                <a:sym typeface="Arial"/>
              </a:rPr>
              <a:t>GE certification: 34 CFR 668.604</a:t>
            </a:r>
            <a:endParaRPr>
              <a:solidFill>
                <a:srgbClr val="17232E"/>
              </a:solidFill>
              <a:highlight>
                <a:srgbClr val="FFFFFF"/>
              </a:highlight>
              <a:latin typeface="Arial"/>
              <a:ea typeface="Arial"/>
              <a:cs typeface="Arial"/>
              <a:sym typeface="Arial"/>
            </a:endParaRPr>
          </a:p>
          <a:p>
            <a:pPr marL="457200" lvl="0" indent="0" algn="l" rtl="0">
              <a:spcBef>
                <a:spcPts val="100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60"/>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lnSpc>
                <a:spcPct val="115000"/>
              </a:lnSpc>
              <a:spcBef>
                <a:spcPts val="1000"/>
              </a:spcBef>
              <a:spcAft>
                <a:spcPts val="0"/>
              </a:spcAft>
              <a:buClr>
                <a:schemeClr val="dk1"/>
              </a:buClr>
              <a:buSzPts val="1100"/>
              <a:buFont typeface="Arial"/>
              <a:buNone/>
            </a:pPr>
            <a:r>
              <a:rPr lang="en-US" sz="3300">
                <a:solidFill>
                  <a:schemeClr val="accent1"/>
                </a:solidFill>
              </a:rPr>
              <a:t>Program Length Requirements </a:t>
            </a:r>
            <a:endParaRPr sz="3300">
              <a:solidFill>
                <a:schemeClr val="accent1"/>
              </a:solidFill>
            </a:endParaRPr>
          </a:p>
          <a:p>
            <a:pPr marL="0" lvl="0" indent="0" algn="l" rtl="0">
              <a:spcBef>
                <a:spcPts val="0"/>
              </a:spcBef>
              <a:spcAft>
                <a:spcPts val="0"/>
              </a:spcAft>
              <a:buNone/>
            </a:pPr>
            <a:endParaRPr/>
          </a:p>
        </p:txBody>
      </p:sp>
      <p:sp>
        <p:nvSpPr>
          <p:cNvPr id="356" name="Google Shape;356;p60"/>
          <p:cNvSpPr txBox="1">
            <a:spLocks noGrp="1"/>
          </p:cNvSpPr>
          <p:nvPr>
            <p:ph type="body" idx="1"/>
          </p:nvPr>
        </p:nvSpPr>
        <p:spPr>
          <a:xfrm>
            <a:off x="312420" y="1479182"/>
            <a:ext cx="11567100" cy="3930300"/>
          </a:xfrm>
          <a:prstGeom prst="rect">
            <a:avLst/>
          </a:prstGeom>
        </p:spPr>
        <p:txBody>
          <a:bodyPr spcFirstLastPara="1" wrap="square" lIns="91425" tIns="45700" rIns="91425" bIns="45700" anchor="t" anchorCtr="0">
            <a:noAutofit/>
          </a:bodyPr>
          <a:lstStyle/>
          <a:p>
            <a:pPr marL="457200" lvl="0" indent="-406400" algn="l" rtl="0">
              <a:spcBef>
                <a:spcPts val="1200"/>
              </a:spcBef>
              <a:spcAft>
                <a:spcPts val="0"/>
              </a:spcAft>
              <a:buClr>
                <a:srgbClr val="17232E"/>
              </a:buClr>
              <a:buSzPts val="2800"/>
              <a:buFont typeface="Arial"/>
              <a:buChar char="•"/>
            </a:pPr>
            <a:r>
              <a:rPr lang="en-US">
                <a:solidFill>
                  <a:srgbClr val="17232E"/>
                </a:solidFill>
                <a:highlight>
                  <a:srgbClr val="FFFFFF"/>
                </a:highlight>
                <a:latin typeface="Arial"/>
                <a:ea typeface="Arial"/>
                <a:cs typeface="Arial"/>
                <a:sym typeface="Arial"/>
              </a:rPr>
              <a:t>New regulations limit the number of hours in a GE program to the greater of the minimum number of clock hours, credit hours, or the equivalent required for training in the recognized occupation for which the program prepares the student, as established by the state in which the institution is located or, in some cases, another state</a:t>
            </a:r>
            <a:endParaRPr>
              <a:solidFill>
                <a:srgbClr val="17232E"/>
              </a:solidFill>
              <a:highlight>
                <a:srgbClr val="FFFFFF"/>
              </a:highlight>
              <a:latin typeface="Arial"/>
              <a:ea typeface="Arial"/>
              <a:cs typeface="Arial"/>
              <a:sym typeface="Arial"/>
            </a:endParaRPr>
          </a:p>
          <a:p>
            <a:pPr marL="914400" lvl="1" indent="-381000" algn="l" rtl="0">
              <a:spcBef>
                <a:spcPts val="0"/>
              </a:spcBef>
              <a:spcAft>
                <a:spcPts val="0"/>
              </a:spcAft>
              <a:buClr>
                <a:srgbClr val="17232E"/>
              </a:buClr>
              <a:buSzPts val="2400"/>
              <a:buFont typeface="Arial"/>
              <a:buChar char="⮚"/>
            </a:pPr>
            <a:r>
              <a:rPr lang="en-US" sz="2400">
                <a:solidFill>
                  <a:srgbClr val="17232E"/>
                </a:solidFill>
                <a:highlight>
                  <a:srgbClr val="FFFFFF"/>
                </a:highlight>
                <a:latin typeface="Arial"/>
                <a:ea typeface="Arial"/>
                <a:cs typeface="Arial"/>
                <a:sym typeface="Arial"/>
              </a:rPr>
              <a:t>Revision of current “150-percent rule”</a:t>
            </a:r>
            <a:endParaRPr sz="2400">
              <a:solidFill>
                <a:srgbClr val="17232E"/>
              </a:solidFill>
              <a:highlight>
                <a:srgbClr val="FFFFFF"/>
              </a:highlight>
              <a:latin typeface="Arial"/>
              <a:ea typeface="Arial"/>
              <a:cs typeface="Arial"/>
              <a:sym typeface="Arial"/>
            </a:endParaRPr>
          </a:p>
          <a:p>
            <a:pPr marL="457200" lvl="0" indent="-406400" algn="l" rtl="0">
              <a:spcBef>
                <a:spcPts val="0"/>
              </a:spcBef>
              <a:spcAft>
                <a:spcPts val="0"/>
              </a:spcAft>
              <a:buClr>
                <a:srgbClr val="17232E"/>
              </a:buClr>
              <a:buSzPts val="2800"/>
              <a:buFont typeface="Arial"/>
              <a:buChar char="•"/>
            </a:pPr>
            <a:r>
              <a:rPr lang="en-US">
                <a:solidFill>
                  <a:srgbClr val="17232E"/>
                </a:solidFill>
                <a:highlight>
                  <a:srgbClr val="FFFFFF"/>
                </a:highlight>
                <a:latin typeface="Arial"/>
                <a:ea typeface="Arial"/>
                <a:cs typeface="Arial"/>
                <a:sym typeface="Arial"/>
              </a:rPr>
              <a:t>Some institutions may be required to reduce the number of credit or clock hours in a GE program to maintain Title IV eligibility</a:t>
            </a:r>
            <a:endParaRPr>
              <a:solidFill>
                <a:srgbClr val="17232E"/>
              </a:solidFill>
              <a:highlight>
                <a:srgbClr val="FFFFFF"/>
              </a:highlight>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US">
                <a:latin typeface="Arial"/>
                <a:ea typeface="Arial"/>
                <a:cs typeface="Arial"/>
                <a:sym typeface="Arial"/>
              </a:rPr>
              <a:t>•Dear Colleague Letter GEN-24-06</a:t>
            </a:r>
            <a:endParaRPr>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1"/>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lnSpc>
                <a:spcPct val="115000"/>
              </a:lnSpc>
              <a:spcBef>
                <a:spcPts val="1000"/>
              </a:spcBef>
              <a:spcAft>
                <a:spcPts val="0"/>
              </a:spcAft>
              <a:buClr>
                <a:schemeClr val="dk1"/>
              </a:buClr>
              <a:buSzPts val="1100"/>
              <a:buFont typeface="Arial"/>
              <a:buNone/>
            </a:pPr>
            <a:r>
              <a:rPr lang="en-US" sz="3300">
                <a:solidFill>
                  <a:schemeClr val="accent1"/>
                </a:solidFill>
              </a:rPr>
              <a:t>GE Certification Requirements </a:t>
            </a:r>
            <a:endParaRPr sz="3300">
              <a:solidFill>
                <a:schemeClr val="accent1"/>
              </a:solidFill>
            </a:endParaRPr>
          </a:p>
          <a:p>
            <a:pPr marL="0" lvl="0" indent="0" algn="l" rtl="0">
              <a:spcBef>
                <a:spcPts val="0"/>
              </a:spcBef>
              <a:spcAft>
                <a:spcPts val="0"/>
              </a:spcAft>
              <a:buNone/>
            </a:pPr>
            <a:endParaRPr/>
          </a:p>
        </p:txBody>
      </p:sp>
      <p:sp>
        <p:nvSpPr>
          <p:cNvPr id="362" name="Google Shape;362;p61"/>
          <p:cNvSpPr txBox="1">
            <a:spLocks noGrp="1"/>
          </p:cNvSpPr>
          <p:nvPr>
            <p:ph type="body" idx="1"/>
          </p:nvPr>
        </p:nvSpPr>
        <p:spPr>
          <a:xfrm>
            <a:off x="312420" y="1479182"/>
            <a:ext cx="11567100" cy="3930300"/>
          </a:xfrm>
          <a:prstGeom prst="rect">
            <a:avLst/>
          </a:prstGeom>
        </p:spPr>
        <p:txBody>
          <a:bodyPr spcFirstLastPara="1" wrap="square" lIns="91425" tIns="45700" rIns="91425" bIns="45700" anchor="t" anchorCtr="0">
            <a:noAutofit/>
          </a:bodyPr>
          <a:lstStyle/>
          <a:p>
            <a:pPr marL="457200" lvl="0" indent="-406400" algn="l" rtl="0">
              <a:lnSpc>
                <a:spcPct val="105000"/>
              </a:lnSpc>
              <a:spcBef>
                <a:spcPts val="1200"/>
              </a:spcBef>
              <a:spcAft>
                <a:spcPts val="0"/>
              </a:spcAft>
              <a:buSzPts val="2800"/>
              <a:buChar char="•"/>
            </a:pPr>
            <a:r>
              <a:rPr lang="en-US">
                <a:latin typeface="Arial"/>
                <a:ea typeface="Arial"/>
                <a:cs typeface="Arial"/>
                <a:sym typeface="Arial"/>
              </a:rPr>
              <a:t>Institutions must certify that each GE program it offers:</a:t>
            </a:r>
            <a:endParaRPr>
              <a:latin typeface="Arial"/>
              <a:ea typeface="Arial"/>
              <a:cs typeface="Arial"/>
              <a:sym typeface="Arial"/>
            </a:endParaRPr>
          </a:p>
          <a:p>
            <a:pPr marL="914400" lvl="1" indent="-381000" algn="l" rtl="0">
              <a:lnSpc>
                <a:spcPct val="105000"/>
              </a:lnSpc>
              <a:spcBef>
                <a:spcPts val="0"/>
              </a:spcBef>
              <a:spcAft>
                <a:spcPts val="0"/>
              </a:spcAft>
              <a:buSzPts val="2400"/>
              <a:buChar char="⮚"/>
            </a:pPr>
            <a:r>
              <a:rPr lang="en-US" sz="2600">
                <a:latin typeface="Arial"/>
                <a:ea typeface="Arial"/>
                <a:cs typeface="Arial"/>
                <a:sym typeface="Arial"/>
              </a:rPr>
              <a:t>Is approved by a recognized accrediting agency or otherwise included in the institution’s accreditation by its recognized accrediting agency</a:t>
            </a:r>
            <a:endParaRPr sz="2600">
              <a:latin typeface="Arial"/>
              <a:ea typeface="Arial"/>
              <a:cs typeface="Arial"/>
              <a:sym typeface="Arial"/>
            </a:endParaRPr>
          </a:p>
          <a:p>
            <a:pPr marL="914400" lvl="1" indent="-381000" algn="l" rtl="0">
              <a:lnSpc>
                <a:spcPct val="105000"/>
              </a:lnSpc>
              <a:spcBef>
                <a:spcPts val="0"/>
              </a:spcBef>
              <a:spcAft>
                <a:spcPts val="0"/>
              </a:spcAft>
              <a:buSzPts val="2400"/>
              <a:buChar char="⮚"/>
            </a:pPr>
            <a:r>
              <a:rPr lang="en-US" sz="2600">
                <a:latin typeface="Arial"/>
                <a:ea typeface="Arial"/>
                <a:cs typeface="Arial"/>
                <a:sym typeface="Arial"/>
              </a:rPr>
              <a:t>Or, if a public vocational institution, is approved by a State agency recognized to approve such programs in lieu of accreditation</a:t>
            </a:r>
            <a:endParaRPr sz="2600">
              <a:latin typeface="Arial"/>
              <a:ea typeface="Arial"/>
              <a:cs typeface="Arial"/>
              <a:sym typeface="Arial"/>
            </a:endParaRPr>
          </a:p>
          <a:p>
            <a:pPr marL="457200" lvl="0" indent="-406400" algn="l" rtl="0">
              <a:lnSpc>
                <a:spcPct val="105000"/>
              </a:lnSpc>
              <a:spcBef>
                <a:spcPts val="0"/>
              </a:spcBef>
              <a:spcAft>
                <a:spcPts val="0"/>
              </a:spcAft>
              <a:buSzPts val="2800"/>
              <a:buChar char="•"/>
            </a:pPr>
            <a:r>
              <a:rPr lang="en-US">
                <a:latin typeface="Arial"/>
                <a:ea typeface="Arial"/>
                <a:cs typeface="Arial"/>
                <a:sym typeface="Arial"/>
              </a:rPr>
              <a:t>Transitional certification required for currently participating institutions offering GE programs</a:t>
            </a:r>
            <a:endParaRPr>
              <a:latin typeface="Arial"/>
              <a:ea typeface="Arial"/>
              <a:cs typeface="Arial"/>
              <a:sym typeface="Arial"/>
            </a:endParaRPr>
          </a:p>
          <a:p>
            <a:pPr marL="914400" lvl="1" indent="-381000" algn="l" rtl="0">
              <a:lnSpc>
                <a:spcPct val="105000"/>
              </a:lnSpc>
              <a:spcBef>
                <a:spcPts val="0"/>
              </a:spcBef>
              <a:spcAft>
                <a:spcPts val="0"/>
              </a:spcAft>
              <a:buSzPts val="2400"/>
              <a:buChar char="⮚"/>
            </a:pPr>
            <a:r>
              <a:rPr lang="en-US" sz="2600">
                <a:latin typeface="Arial"/>
                <a:ea typeface="Arial"/>
                <a:cs typeface="Arial"/>
                <a:sym typeface="Arial"/>
              </a:rPr>
              <a:t>Must be submitted no later than December 31, 2024 (with certain exceptions)</a:t>
            </a:r>
            <a:endParaRPr sz="2600">
              <a:latin typeface="Arial"/>
              <a:ea typeface="Arial"/>
              <a:cs typeface="Arial"/>
              <a:sym typeface="Arial"/>
            </a:endParaRPr>
          </a:p>
          <a:p>
            <a:pPr marL="457200" lvl="0" indent="-406400" algn="l" rtl="0">
              <a:lnSpc>
                <a:spcPct val="105000"/>
              </a:lnSpc>
              <a:spcBef>
                <a:spcPts val="0"/>
              </a:spcBef>
              <a:spcAft>
                <a:spcPts val="0"/>
              </a:spcAft>
              <a:buSzPts val="2800"/>
              <a:buChar char="•"/>
            </a:pPr>
            <a:r>
              <a:rPr lang="en-US">
                <a:solidFill>
                  <a:srgbClr val="17232E"/>
                </a:solidFill>
                <a:highlight>
                  <a:srgbClr val="FFFFFF"/>
                </a:highlight>
                <a:latin typeface="Arial"/>
                <a:ea typeface="Arial"/>
                <a:cs typeface="Arial"/>
                <a:sym typeface="Arial"/>
              </a:rPr>
              <a:t>Dear Colleague Letter GEN-24-04</a:t>
            </a:r>
            <a:endParaRPr>
              <a:solidFill>
                <a:srgbClr val="17232E"/>
              </a:solidFill>
              <a:highlight>
                <a:srgbClr val="FFFFFF"/>
              </a:highlight>
              <a:latin typeface="Arial"/>
              <a:ea typeface="Arial"/>
              <a:cs typeface="Arial"/>
              <a:sym typeface="Arial"/>
            </a:endParaRPr>
          </a:p>
          <a:p>
            <a:pPr marL="457200" lvl="0" indent="0" algn="l" rtl="0">
              <a:spcBef>
                <a:spcPts val="1000"/>
              </a:spcBef>
              <a:spcAft>
                <a:spcPts val="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2"/>
          <p:cNvSpPr txBox="1">
            <a:spLocks noGrp="1"/>
          </p:cNvSpPr>
          <p:nvPr>
            <p:ph type="title"/>
          </p:nvPr>
        </p:nvSpPr>
        <p:spPr>
          <a:xfrm>
            <a:off x="306070" y="708837"/>
            <a:ext cx="115671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Thank you for your time!</a:t>
            </a:r>
            <a:endParaRPr/>
          </a:p>
        </p:txBody>
      </p:sp>
      <p:sp>
        <p:nvSpPr>
          <p:cNvPr id="368" name="Google Shape;368;p62"/>
          <p:cNvSpPr txBox="1">
            <a:spLocks noGrp="1"/>
          </p:cNvSpPr>
          <p:nvPr>
            <p:ph type="body" idx="1"/>
          </p:nvPr>
        </p:nvSpPr>
        <p:spPr>
          <a:xfrm>
            <a:off x="306070" y="3588562"/>
            <a:ext cx="11567100" cy="150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b="1">
              <a:solidFill>
                <a:schemeClr val="accent5"/>
              </a:solidFill>
            </a:endParaRPr>
          </a:p>
          <a:p>
            <a:pPr marL="0" lvl="0" indent="0" algn="l" rtl="0">
              <a:spcBef>
                <a:spcPts val="1000"/>
              </a:spcBef>
              <a:spcAft>
                <a:spcPts val="0"/>
              </a:spcAft>
              <a:buNone/>
            </a:pPr>
            <a:endParaRPr b="1">
              <a:solidFill>
                <a:schemeClr val="accent5"/>
              </a:solidFill>
            </a:endParaRPr>
          </a:p>
          <a:p>
            <a:pPr marL="0" lvl="0" indent="0" algn="l" rtl="0">
              <a:spcBef>
                <a:spcPts val="1000"/>
              </a:spcBef>
              <a:spcAft>
                <a:spcPts val="0"/>
              </a:spcAft>
              <a:buNone/>
            </a:pPr>
            <a:r>
              <a:rPr lang="en-US" b="1">
                <a:solidFill>
                  <a:schemeClr val="accent5"/>
                </a:solidFill>
              </a:rPr>
              <a:t>Dana Kelly</a:t>
            </a:r>
            <a:endParaRPr b="1">
              <a:solidFill>
                <a:schemeClr val="accent5"/>
              </a:solidFill>
            </a:endParaRPr>
          </a:p>
          <a:p>
            <a:pPr marL="0" lvl="0" indent="0" algn="l" rtl="0">
              <a:spcBef>
                <a:spcPts val="1000"/>
              </a:spcBef>
              <a:spcAft>
                <a:spcPts val="0"/>
              </a:spcAft>
              <a:buNone/>
            </a:pPr>
            <a:r>
              <a:rPr lang="en-US" b="1">
                <a:solidFill>
                  <a:schemeClr val="accent5"/>
                </a:solidFill>
              </a:rPr>
              <a:t>NASFAA</a:t>
            </a:r>
            <a:endParaRPr b="1">
              <a:solidFill>
                <a:schemeClr val="accent5"/>
              </a:solidFill>
            </a:endParaRPr>
          </a:p>
          <a:p>
            <a:pPr marL="0" lvl="0" indent="0" algn="l" rtl="0">
              <a:spcBef>
                <a:spcPts val="1000"/>
              </a:spcBef>
              <a:spcAft>
                <a:spcPts val="0"/>
              </a:spcAft>
              <a:buNone/>
            </a:pPr>
            <a:r>
              <a:rPr lang="en-US" b="1">
                <a:solidFill>
                  <a:schemeClr val="accent5"/>
                </a:solidFill>
              </a:rPr>
              <a:t>Kellyd@nasfaa.org</a:t>
            </a:r>
            <a:endParaRPr b="1">
              <a:solidFill>
                <a:schemeClr val="accent5"/>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3"/>
          <p:cNvSpPr/>
          <p:nvPr/>
        </p:nvSpPr>
        <p:spPr>
          <a:xfrm>
            <a:off x="67088" y="0"/>
            <a:ext cx="12192000" cy="6858000"/>
          </a:xfrm>
          <a:prstGeom prst="rect">
            <a:avLst/>
          </a:prstGeom>
          <a:solidFill>
            <a:srgbClr val="00355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2F5597"/>
              </a:solidFill>
              <a:latin typeface="Calibri"/>
              <a:ea typeface="Calibri"/>
              <a:cs typeface="Calibri"/>
              <a:sym typeface="Calibri"/>
            </a:endParaRPr>
          </a:p>
        </p:txBody>
      </p:sp>
      <p:pic>
        <p:nvPicPr>
          <p:cNvPr id="375" name="Google Shape;375;p63" descr="nasfaa_white.eps"/>
          <p:cNvPicPr preferRelativeResize="0"/>
          <p:nvPr/>
        </p:nvPicPr>
        <p:blipFill rotWithShape="1">
          <a:blip r:embed="rId3">
            <a:alphaModFix/>
          </a:blip>
          <a:srcRect/>
          <a:stretch/>
        </p:blipFill>
        <p:spPr>
          <a:xfrm>
            <a:off x="2953578" y="2438400"/>
            <a:ext cx="6419027" cy="1587501"/>
          </a:xfrm>
          <a:prstGeom prst="rect">
            <a:avLst/>
          </a:prstGeom>
          <a:noFill/>
          <a:ln>
            <a:noFill/>
          </a:ln>
        </p:spPr>
      </p:pic>
      <p:sp>
        <p:nvSpPr>
          <p:cNvPr id="376" name="Google Shape;376;p6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fade">
                                      <p:cBhvr>
                                        <p:cTn id="7" dur="1000"/>
                                        <p:tgtEl>
                                          <p:spTgt spid="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5"/>
          <p:cNvPicPr preferRelativeResize="0"/>
          <p:nvPr/>
        </p:nvPicPr>
        <p:blipFill>
          <a:blip r:embed="rId3">
            <a:alphaModFix/>
          </a:blip>
          <a:stretch>
            <a:fillRect/>
          </a:stretch>
        </p:blipFill>
        <p:spPr>
          <a:xfrm>
            <a:off x="1900238" y="1918850"/>
            <a:ext cx="8391525" cy="3352800"/>
          </a:xfrm>
          <a:prstGeom prst="rect">
            <a:avLst/>
          </a:prstGeom>
          <a:noFill/>
          <a:ln>
            <a:noFill/>
          </a:ln>
        </p:spPr>
      </p:pic>
      <p:sp>
        <p:nvSpPr>
          <p:cNvPr id="73" name="Google Shape;73;p15"/>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The Timeline of GE Rules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NASFAA’s GE Web Center</a:t>
            </a:r>
            <a:endParaRPr/>
          </a:p>
        </p:txBody>
      </p:sp>
      <p:pic>
        <p:nvPicPr>
          <p:cNvPr id="79" name="Google Shape;79;p16"/>
          <p:cNvPicPr preferRelativeResize="0"/>
          <p:nvPr/>
        </p:nvPicPr>
        <p:blipFill>
          <a:blip r:embed="rId3">
            <a:alphaModFix/>
          </a:blip>
          <a:stretch>
            <a:fillRect/>
          </a:stretch>
        </p:blipFill>
        <p:spPr>
          <a:xfrm>
            <a:off x="2542300" y="2457505"/>
            <a:ext cx="6829425" cy="2667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2023 Final Rule</a:t>
            </a:r>
            <a:endParaRPr/>
          </a:p>
        </p:txBody>
      </p:sp>
      <p:pic>
        <p:nvPicPr>
          <p:cNvPr id="85" name="Google Shape;85;p17"/>
          <p:cNvPicPr preferRelativeResize="0"/>
          <p:nvPr/>
        </p:nvPicPr>
        <p:blipFill>
          <a:blip r:embed="rId3">
            <a:alphaModFix/>
          </a:blip>
          <a:stretch>
            <a:fillRect/>
          </a:stretch>
        </p:blipFill>
        <p:spPr>
          <a:xfrm>
            <a:off x="1814950" y="1886005"/>
            <a:ext cx="7962900" cy="3648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2420" y="18255"/>
            <a:ext cx="11567100" cy="1325700"/>
          </a:xfrm>
          <a:prstGeom prst="rect">
            <a:avLst/>
          </a:prstGeom>
        </p:spPr>
        <p:txBody>
          <a:bodyPr spcFirstLastPara="1" wrap="square" lIns="91425" tIns="45700" rIns="91425" bIns="45700" anchor="ctr" anchorCtr="0">
            <a:normAutofit/>
          </a:bodyPr>
          <a:lstStyle/>
          <a:p>
            <a:pPr marL="0" lvl="0" indent="0" algn="l" rtl="0">
              <a:lnSpc>
                <a:spcPct val="115000"/>
              </a:lnSpc>
              <a:spcBef>
                <a:spcPts val="1000"/>
              </a:spcBef>
              <a:spcAft>
                <a:spcPts val="0"/>
              </a:spcAft>
              <a:buClr>
                <a:schemeClr val="dk1"/>
              </a:buClr>
              <a:buSzPts val="1100"/>
              <a:buFont typeface="Arial"/>
              <a:buNone/>
            </a:pPr>
            <a:r>
              <a:rPr lang="en-US" sz="3300">
                <a:solidFill>
                  <a:srgbClr val="004A87"/>
                </a:solidFill>
              </a:rPr>
              <a:t>2023 Final Rule: Purpose </a:t>
            </a:r>
            <a:endParaRPr sz="3300">
              <a:solidFill>
                <a:srgbClr val="004A87"/>
              </a:solidFill>
            </a:endParaRPr>
          </a:p>
          <a:p>
            <a:pPr marL="0" lvl="0" indent="0" algn="l" rtl="0">
              <a:spcBef>
                <a:spcPts val="0"/>
              </a:spcBef>
              <a:spcAft>
                <a:spcPts val="0"/>
              </a:spcAft>
              <a:buNone/>
            </a:pPr>
            <a:endParaRPr sz="1200" b="0">
              <a:solidFill>
                <a:schemeClr val="dk1"/>
              </a:solidFill>
              <a:latin typeface="Calibri"/>
              <a:ea typeface="Calibri"/>
              <a:cs typeface="Calibri"/>
              <a:sym typeface="Calibri"/>
            </a:endParaRPr>
          </a:p>
        </p:txBody>
      </p:sp>
      <p:sp>
        <p:nvSpPr>
          <p:cNvPr id="91" name="Google Shape;91;p18"/>
          <p:cNvSpPr txBox="1">
            <a:spLocks noGrp="1"/>
          </p:cNvSpPr>
          <p:nvPr>
            <p:ph type="body" idx="1"/>
          </p:nvPr>
        </p:nvSpPr>
        <p:spPr>
          <a:xfrm>
            <a:off x="312425" y="1168974"/>
            <a:ext cx="11567100" cy="4240500"/>
          </a:xfrm>
          <a:prstGeom prst="rect">
            <a:avLst/>
          </a:prstGeom>
        </p:spPr>
        <p:txBody>
          <a:bodyPr spcFirstLastPara="1" wrap="square" lIns="91425" tIns="45700" rIns="91425" bIns="45700" anchor="t" anchorCtr="0">
            <a:noAutofit/>
          </a:bodyPr>
          <a:lstStyle/>
          <a:p>
            <a:pPr marL="0" lvl="0" indent="0" algn="l" rtl="0">
              <a:lnSpc>
                <a:spcPct val="95000"/>
              </a:lnSpc>
              <a:spcBef>
                <a:spcPts val="1000"/>
              </a:spcBef>
              <a:spcAft>
                <a:spcPts val="0"/>
              </a:spcAft>
              <a:buClr>
                <a:schemeClr val="dk1"/>
              </a:buClr>
              <a:buSzPts val="1100"/>
              <a:buFont typeface="Arial"/>
              <a:buNone/>
            </a:pPr>
            <a:r>
              <a:rPr lang="en-US">
                <a:latin typeface="Arial"/>
                <a:ea typeface="Arial"/>
                <a:cs typeface="Arial"/>
                <a:sym typeface="Arial"/>
              </a:rPr>
              <a:t>“The Secretary establishes and amends regulations related to gainful employment (GE) to address ongoing concerns about educational programs designed to </a:t>
            </a:r>
            <a:r>
              <a:rPr lang="en-US" b="1">
                <a:latin typeface="Arial"/>
                <a:ea typeface="Arial"/>
                <a:cs typeface="Arial"/>
                <a:sym typeface="Arial"/>
              </a:rPr>
              <a:t>prepare students for gainful employment in a recognized occupation</a:t>
            </a:r>
            <a:r>
              <a:rPr lang="en-US">
                <a:latin typeface="Arial"/>
                <a:ea typeface="Arial"/>
                <a:cs typeface="Arial"/>
                <a:sym typeface="Arial"/>
              </a:rPr>
              <a:t>, but that instead leave them with </a:t>
            </a:r>
            <a:r>
              <a:rPr lang="en-US" b="1">
                <a:latin typeface="Arial"/>
                <a:ea typeface="Arial"/>
                <a:cs typeface="Arial"/>
                <a:sym typeface="Arial"/>
              </a:rPr>
              <a:t>unaffordable amounts of student loan debt</a:t>
            </a:r>
            <a:r>
              <a:rPr lang="en-US">
                <a:latin typeface="Arial"/>
                <a:ea typeface="Arial"/>
                <a:cs typeface="Arial"/>
                <a:sym typeface="Arial"/>
              </a:rPr>
              <a:t> in relation to their earnings, or with </a:t>
            </a:r>
            <a:r>
              <a:rPr lang="en-US" b="1">
                <a:latin typeface="Arial"/>
                <a:ea typeface="Arial"/>
                <a:cs typeface="Arial"/>
                <a:sym typeface="Arial"/>
              </a:rPr>
              <a:t>no gain in earnings </a:t>
            </a:r>
            <a:r>
              <a:rPr lang="en-US">
                <a:latin typeface="Arial"/>
                <a:ea typeface="Arial"/>
                <a:cs typeface="Arial"/>
                <a:sym typeface="Arial"/>
              </a:rPr>
              <a:t>compared to others with no more than a high school education. The Secretary separately seeks to </a:t>
            </a:r>
            <a:r>
              <a:rPr lang="en-US" b="1">
                <a:latin typeface="Arial"/>
                <a:ea typeface="Arial"/>
                <a:cs typeface="Arial"/>
                <a:sym typeface="Arial"/>
              </a:rPr>
              <a:t>enhance transparency </a:t>
            </a:r>
            <a:r>
              <a:rPr lang="en-US">
                <a:latin typeface="Arial"/>
                <a:ea typeface="Arial"/>
                <a:cs typeface="Arial"/>
                <a:sym typeface="Arial"/>
              </a:rPr>
              <a:t>by providing information about financial costs and benefits to students at nearly all academic programs at postsecondary institutions that are eligible to participate in title IV of the Higher Education Act of 1965, as amended (HEA).”</a:t>
            </a:r>
            <a:endParaRPr>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US">
                <a:latin typeface="Arial"/>
                <a:ea typeface="Arial"/>
                <a:cs typeface="Arial"/>
                <a:sym typeface="Arial"/>
              </a:rPr>
              <a:t>  –Summary of October 10, 2023 Final Rule (bold added) </a:t>
            </a:r>
            <a:endParaRPr>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5558</Words>
  <Application>Microsoft Office PowerPoint</Application>
  <PresentationFormat>Widescreen</PresentationFormat>
  <Paragraphs>303</Paragraphs>
  <Slides>54</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Noto Sans Symbols</vt:lpstr>
      <vt:lpstr>Trebuchet MS</vt:lpstr>
      <vt:lpstr>Verdana</vt:lpstr>
      <vt:lpstr>Office Theme</vt:lpstr>
      <vt:lpstr>The Basics of Gainful  Employment and Financial Value Transparency  </vt:lpstr>
      <vt:lpstr>Agenda</vt:lpstr>
      <vt:lpstr>Gainful Employment </vt:lpstr>
      <vt:lpstr>Why GE/FVT?</vt:lpstr>
      <vt:lpstr>The Purpose of GE Rules</vt:lpstr>
      <vt:lpstr>The Timeline of GE Rules</vt:lpstr>
      <vt:lpstr>NASFAA’s GE Web Center</vt:lpstr>
      <vt:lpstr>2023 Final Rule</vt:lpstr>
      <vt:lpstr>2023 Final Rule: Purpose  </vt:lpstr>
      <vt:lpstr>Who is impacted by the 2023 Final Rule?</vt:lpstr>
      <vt:lpstr>Who is required to report information?</vt:lpstr>
      <vt:lpstr>FVT Applies to Everyone</vt:lpstr>
      <vt:lpstr>GE &amp; Non-GE Programs </vt:lpstr>
      <vt:lpstr>WHO is not required to report information?  </vt:lpstr>
      <vt:lpstr>Institutional Exclusions</vt:lpstr>
      <vt:lpstr>Reporting Requirements</vt:lpstr>
      <vt:lpstr>WHAT are we required to report?  </vt:lpstr>
      <vt:lpstr>Program-Level Data</vt:lpstr>
      <vt:lpstr>Qualifying Graduate Programs </vt:lpstr>
      <vt:lpstr>Qualifying Graduate Programs</vt:lpstr>
      <vt:lpstr>Student-Specific Data: Enrolled</vt:lpstr>
      <vt:lpstr>Student-Specific Data: Completed and Withdrawn </vt:lpstr>
      <vt:lpstr>Options for Reporting</vt:lpstr>
      <vt:lpstr>Reporting Process</vt:lpstr>
      <vt:lpstr>Completers Lists</vt:lpstr>
      <vt:lpstr>Reporting Deadlines</vt:lpstr>
      <vt:lpstr>Metrics, Framework and Impact</vt:lpstr>
      <vt:lpstr>How will this data be used?</vt:lpstr>
      <vt:lpstr>Cohort Periods</vt:lpstr>
      <vt:lpstr>Cohort Periods</vt:lpstr>
      <vt:lpstr>Student Exclusions</vt:lpstr>
      <vt:lpstr>Debt to Earnings</vt:lpstr>
      <vt:lpstr>Annual Earnings Rate: Annual Loan Payment </vt:lpstr>
      <vt:lpstr>Annual Earnings Rate: Median Annual Earnings </vt:lpstr>
      <vt:lpstr>D/E Rates and Outcomes</vt:lpstr>
      <vt:lpstr>Earnings Premium Measure </vt:lpstr>
      <vt:lpstr>Earnings Premium Outcomes</vt:lpstr>
      <vt:lpstr>Disclosure Requirements  </vt:lpstr>
      <vt:lpstr>Notification of Determination </vt:lpstr>
      <vt:lpstr>Notification of Determination </vt:lpstr>
      <vt:lpstr>Consequences for Failing GE and Non-GE Programs: Student Acknowledgments   </vt:lpstr>
      <vt:lpstr>Student Acknowledgments  </vt:lpstr>
      <vt:lpstr>Consequences for Failing GE Programs: Student Warnings   </vt:lpstr>
      <vt:lpstr>Student Warnings: Content </vt:lpstr>
      <vt:lpstr>Student Warnings: Timing &amp; Delivery    </vt:lpstr>
      <vt:lpstr>Student Warnings: Timing &amp; Delivery  </vt:lpstr>
      <vt:lpstr>Consequences for Failing GE Programs: Loss of Title IV Eligibility  </vt:lpstr>
      <vt:lpstr>Loss of Title IV Eligibility: Period of Ineligibility  </vt:lpstr>
      <vt:lpstr>Financial Responsibility &amp; Administrative Capability  </vt:lpstr>
      <vt:lpstr>Could There Possibly Be Anything Else?</vt:lpstr>
      <vt:lpstr>Program Length Requirements  </vt:lpstr>
      <vt:lpstr>GE Certification Requirements  </vt:lpstr>
      <vt:lpstr>Thank you for your time!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 of Gainful  Employment and Financial Value Transparency  </dc:title>
  <dc:creator>Zilma Lopes</dc:creator>
  <cp:lastModifiedBy>Zilma Lopes</cp:lastModifiedBy>
  <cp:revision>1</cp:revision>
  <dcterms:modified xsi:type="dcterms:W3CDTF">2024-11-06T15:39:43Z</dcterms:modified>
</cp:coreProperties>
</file>