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81" r:id="rId5"/>
    <p:sldId id="282" r:id="rId6"/>
    <p:sldId id="284" r:id="rId7"/>
    <p:sldId id="285" r:id="rId8"/>
    <p:sldId id="286" r:id="rId9"/>
    <p:sldId id="296" r:id="rId10"/>
    <p:sldId id="295" r:id="rId11"/>
    <p:sldId id="297" r:id="rId12"/>
    <p:sldId id="304" r:id="rId13"/>
    <p:sldId id="298" r:id="rId14"/>
    <p:sldId id="299" r:id="rId15"/>
    <p:sldId id="305" r:id="rId16"/>
    <p:sldId id="302" r:id="rId17"/>
    <p:sldId id="300" r:id="rId18"/>
    <p:sldId id="294" r:id="rId19"/>
    <p:sldId id="303" r:id="rId20"/>
    <p:sldId id="260" r:id="rId21"/>
    <p:sldId id="308" r:id="rId22"/>
    <p:sldId id="307" r:id="rId23"/>
    <p:sldId id="306" r:id="rId24"/>
    <p:sldId id="310" r:id="rId25"/>
    <p:sldId id="309" r:id="rId26"/>
    <p:sldId id="265" r:id="rId27"/>
    <p:sldId id="266" r:id="rId28"/>
    <p:sldId id="262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(MS) Bold" panose="020B0604020202020204" charset="0"/>
      <p:regular r:id="rId35"/>
    </p:embeddedFont>
    <p:embeddedFont>
      <p:font typeface="Eczar Semi-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22" autoAdjust="0"/>
  </p:normalViewPr>
  <p:slideViewPr>
    <p:cSldViewPr>
      <p:cViewPr varScale="1">
        <p:scale>
          <a:sx n="30" d="100"/>
          <a:sy n="30" d="100"/>
        </p:scale>
        <p:origin x="94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B0181-7B8F-45DA-A0C3-8D3A3292E30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3253-9BAA-455A-8DF5-F0E7E90D8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1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3253-9BAA-455A-8DF5-F0E7E90D86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7.sv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549256"/>
            <a:ext cx="5578125" cy="1978348"/>
          </a:xfrm>
          <a:custGeom>
            <a:avLst/>
            <a:gdLst/>
            <a:ahLst/>
            <a:cxnLst/>
            <a:rect l="l" t="t" r="r" b="b"/>
            <a:pathLst>
              <a:path w="5578125" h="1978348">
                <a:moveTo>
                  <a:pt x="0" y="0"/>
                </a:moveTo>
                <a:lnTo>
                  <a:pt x="5578125" y="0"/>
                </a:lnTo>
                <a:lnTo>
                  <a:pt x="5578125" y="1978348"/>
                </a:lnTo>
                <a:lnTo>
                  <a:pt x="0" y="1978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1887200" y="-266700"/>
            <a:ext cx="6868068" cy="6868068"/>
          </a:xfrm>
          <a:custGeom>
            <a:avLst/>
            <a:gdLst/>
            <a:ahLst/>
            <a:cxnLst/>
            <a:rect l="l" t="t" r="r" b="b"/>
            <a:pathLst>
              <a:path w="6868068" h="6868068">
                <a:moveTo>
                  <a:pt x="6868068" y="6868068"/>
                </a:moveTo>
                <a:lnTo>
                  <a:pt x="0" y="6868068"/>
                </a:lnTo>
                <a:lnTo>
                  <a:pt x="0" y="0"/>
                </a:lnTo>
                <a:lnTo>
                  <a:pt x="6868068" y="0"/>
                </a:lnTo>
                <a:lnTo>
                  <a:pt x="6868068" y="686806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506529" flipH="1">
            <a:off x="12340526" y="433448"/>
            <a:ext cx="3143001" cy="4939884"/>
          </a:xfrm>
          <a:custGeom>
            <a:avLst/>
            <a:gdLst/>
            <a:ahLst/>
            <a:cxnLst/>
            <a:rect l="l" t="t" r="r" b="b"/>
            <a:pathLst>
              <a:path w="3143001" h="4939884">
                <a:moveTo>
                  <a:pt x="3143002" y="0"/>
                </a:moveTo>
                <a:lnTo>
                  <a:pt x="0" y="0"/>
                </a:lnTo>
                <a:lnTo>
                  <a:pt x="0" y="4939884"/>
                </a:lnTo>
                <a:lnTo>
                  <a:pt x="3143002" y="4939884"/>
                </a:lnTo>
                <a:lnTo>
                  <a:pt x="31430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762000" y="3366899"/>
            <a:ext cx="16739219" cy="3631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dirty="0">
                <a:solidFill>
                  <a:srgbClr val="2A479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Yearly Calendar Operations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2A479E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Dr. Sharon J. Oliver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2A479E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North Carolina Central University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2A479E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November 6, 2024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64067" y="9893618"/>
            <a:ext cx="111442" cy="108585"/>
            <a:chOff x="0" y="0"/>
            <a:chExt cx="148590" cy="144780"/>
          </a:xfrm>
        </p:grpSpPr>
        <p:sp>
          <p:nvSpPr>
            <p:cNvPr id="7" name="Freeform 7"/>
            <p:cNvSpPr/>
            <p:nvPr/>
          </p:nvSpPr>
          <p:spPr>
            <a:xfrm>
              <a:off x="46990" y="44450"/>
              <a:ext cx="49530" cy="52070"/>
            </a:xfrm>
            <a:custGeom>
              <a:avLst/>
              <a:gdLst/>
              <a:ahLst/>
              <a:cxnLst/>
              <a:rect l="l" t="t" r="r" b="b"/>
              <a:pathLst>
                <a:path w="49530" h="52070">
                  <a:moveTo>
                    <a:pt x="49530" y="17780"/>
                  </a:moveTo>
                  <a:cubicBezTo>
                    <a:pt x="27940" y="52070"/>
                    <a:pt x="7620" y="45720"/>
                    <a:pt x="3810" y="39370"/>
                  </a:cubicBezTo>
                  <a:cubicBezTo>
                    <a:pt x="0" y="31750"/>
                    <a:pt x="3810" y="11430"/>
                    <a:pt x="10160" y="6350"/>
                  </a:cubicBezTo>
                  <a:cubicBezTo>
                    <a:pt x="16510" y="0"/>
                    <a:pt x="43180" y="7620"/>
                    <a:pt x="43180" y="7620"/>
                  </a:cubicBezTo>
                </a:path>
              </a:pathLst>
            </a:custGeom>
            <a:solidFill>
              <a:srgbClr val="2A479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9484360"/>
            <a:ext cx="9144000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A479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Fall 2024: Climbing Higher Together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Key Areas to Include:  </a:t>
            </a:r>
            <a:r>
              <a:rPr lang="en-US" sz="9600" dirty="0">
                <a:solidFill>
                  <a:srgbClr val="FF0000"/>
                </a:solidFill>
              </a:rPr>
              <a:t>Communications </a:t>
            </a:r>
            <a:endParaRPr lang="en-US" sz="13803" b="1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42938-629D-129C-C5BF-9668DEBC7EF5}"/>
              </a:ext>
            </a:extLst>
          </p:cNvPr>
          <p:cNvSpPr txBox="1"/>
          <p:nvPr/>
        </p:nvSpPr>
        <p:spPr>
          <a:xfrm>
            <a:off x="1655324" y="3430905"/>
            <a:ext cx="136398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Annual Financial Aid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Website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School Catalog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Consumer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FAFSA Filing Reminders/Priority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Award Letter Disclosures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Cost of Attendance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Current and Prospective Student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Prospective Graduates Requirements</a:t>
            </a:r>
          </a:p>
        </p:txBody>
      </p:sp>
      <p:pic>
        <p:nvPicPr>
          <p:cNvPr id="7" name="Picture 6" descr="2024 To 2024 Fafsa Application Open Date - Tamra Florance">
            <a:extLst>
              <a:ext uri="{FF2B5EF4-FFF2-40B4-BE49-F238E27FC236}">
                <a16:creationId xmlns:a16="http://schemas.microsoft.com/office/drawing/2014/main" id="{1BAC899B-35D1-0177-2643-FEF6C7316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3795888"/>
            <a:ext cx="6284066" cy="4167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8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Key Areas to Include:  </a:t>
            </a:r>
            <a:r>
              <a:rPr lang="en-US" sz="9600" dirty="0">
                <a:solidFill>
                  <a:srgbClr val="FF0000"/>
                </a:solidFill>
              </a:rPr>
              <a:t>Federal/State Reporting </a:t>
            </a:r>
            <a:endParaRPr lang="en-US" sz="13803" b="1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80228-397C-0093-AAB8-C4C3583F6DF8}"/>
              </a:ext>
            </a:extLst>
          </p:cNvPr>
          <p:cNvSpPr txBox="1"/>
          <p:nvPr/>
        </p:nvSpPr>
        <p:spPr>
          <a:xfrm>
            <a:off x="838200" y="3561219"/>
            <a:ext cx="16611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FISAP deadlines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FTV/Gainful Employment Reporting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Return to Title IV (R2T4) calculations and Refunds/Returns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V4/V5 Verification Reporting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FWSP Expenditure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State program reporting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FWSP and Direct Loan Closeouts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Net Price Calculator Updates</a:t>
            </a:r>
          </a:p>
        </p:txBody>
      </p:sp>
      <p:pic>
        <p:nvPicPr>
          <p:cNvPr id="7" name="Picture 6" descr="Understanding the New Changes to Federal Student Aid and the Student ...">
            <a:extLst>
              <a:ext uri="{FF2B5EF4-FFF2-40B4-BE49-F238E27FC236}">
                <a16:creationId xmlns:a16="http://schemas.microsoft.com/office/drawing/2014/main" id="{2238F966-98C6-CE58-F342-779AF6D464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4"/>
          <a:stretch/>
        </p:blipFill>
        <p:spPr bwMode="auto">
          <a:xfrm>
            <a:off x="9101016" y="5870516"/>
            <a:ext cx="5029200" cy="2979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368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Key Areas to Include:  </a:t>
            </a:r>
            <a:r>
              <a:rPr lang="en-US" sz="9600" dirty="0">
                <a:solidFill>
                  <a:srgbClr val="FF0000"/>
                </a:solidFill>
              </a:rPr>
              <a:t>Federal/State Reporting </a:t>
            </a:r>
            <a:endParaRPr lang="en-US" sz="13803" b="1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80228-397C-0093-AAB8-C4C3583F6DF8}"/>
              </a:ext>
            </a:extLst>
          </p:cNvPr>
          <p:cNvSpPr txBox="1"/>
          <p:nvPr/>
        </p:nvSpPr>
        <p:spPr>
          <a:xfrm>
            <a:off x="838200" y="3576942"/>
            <a:ext cx="16611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Annual Security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Campus-Based Award Reduction Penalty Waiver Request for Underuse of Prior Year Funds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Campus-Based Reallocation Application/Request for Supplemental Funds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Request for a Waiver of FWS Community Service Expenditure Requirement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275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Key Areas to Include:  </a:t>
            </a:r>
            <a:r>
              <a:rPr lang="en-US" sz="9600" dirty="0">
                <a:solidFill>
                  <a:srgbClr val="FF0000"/>
                </a:solidFill>
              </a:rPr>
              <a:t>Awarding/Processing Tasks</a:t>
            </a:r>
            <a:endParaRPr lang="en-US" sz="13803" b="1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CBEE3-6923-D117-AB26-66C14221FE08}"/>
              </a:ext>
            </a:extLst>
          </p:cNvPr>
          <p:cNvSpPr txBox="1"/>
          <p:nvPr/>
        </p:nvSpPr>
        <p:spPr>
          <a:xfrm>
            <a:off x="1554765" y="3624441"/>
            <a:ext cx="158950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Processing FAFSAs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Submitting Corrections to FPS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Awarding/Packaging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Processing Professional Judgment Appeals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Satisfactory Academic Progress (SAP) Review Dates, Notices, Appeals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Spring/Summer awarding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Scholarship Renewal Reviews</a:t>
            </a:r>
          </a:p>
        </p:txBody>
      </p:sp>
    </p:spTree>
    <p:extLst>
      <p:ext uri="{BB962C8B-B14F-4D97-AF65-F5344CB8AC3E}">
        <p14:creationId xmlns:p14="http://schemas.microsoft.com/office/powerpoint/2010/main" val="348482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Key Areas to Include: </a:t>
            </a:r>
          </a:p>
          <a:p>
            <a:pPr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</a:rPr>
              <a:t>Program Specific</a:t>
            </a:r>
            <a:endParaRPr lang="en-US" sz="13803" b="1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21FCF-A131-DC62-18DE-4D5B7ECC3F63}"/>
              </a:ext>
            </a:extLst>
          </p:cNvPr>
          <p:cNvSpPr txBox="1"/>
          <p:nvPr/>
        </p:nvSpPr>
        <p:spPr>
          <a:xfrm>
            <a:off x="1143000" y="3699629"/>
            <a:ext cx="14431061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Dates/Timelines/Deadlines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b="1" dirty="0"/>
              <a:t>Federal Work-Study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/>
              <a:t>Due Dates for Timesheets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/>
              <a:t>Finalize Off-Campus Contracts/Agreements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/>
              <a:t>Payment Dates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/>
              <a:t>Update Job Descriptions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b="1" dirty="0"/>
              <a:t>Federal Stafford/Plus Loans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/>
              <a:t>Last Date to Originate Loans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/>
              <a:t>First Date to Disburse Loans</a:t>
            </a:r>
          </a:p>
          <a:p>
            <a:pPr lvl="2"/>
            <a:endParaRPr lang="en-US" sz="4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pic>
        <p:nvPicPr>
          <p:cNvPr id="7" name="Picture 6" descr="Student Aid for Adult Learners: Fast Facts | Tiffin University">
            <a:extLst>
              <a:ext uri="{FF2B5EF4-FFF2-40B4-BE49-F238E27FC236}">
                <a16:creationId xmlns:a16="http://schemas.microsoft.com/office/drawing/2014/main" id="{C95EB46D-7A05-5DE1-D3B1-73614ADA0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654" y="3699629"/>
            <a:ext cx="4876800" cy="418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56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Key Areas to Include: </a:t>
            </a:r>
            <a:r>
              <a:rPr lang="en-US" sz="9600" dirty="0">
                <a:solidFill>
                  <a:srgbClr val="FF0000"/>
                </a:solidFill>
              </a:rPr>
              <a:t>Other</a:t>
            </a:r>
            <a:endParaRPr lang="en-US" sz="13803" b="1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21FCF-A131-DC62-18DE-4D5B7ECC3F63}"/>
              </a:ext>
            </a:extLst>
          </p:cNvPr>
          <p:cNvSpPr txBox="1"/>
          <p:nvPr/>
        </p:nvSpPr>
        <p:spPr>
          <a:xfrm>
            <a:off x="1295400" y="2705100"/>
            <a:ext cx="144310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Staff Birthdays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Annual Surveys (IPEDS)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Conferences (NCASFAA, SASFAA, NASFAA, Federal Student Aid)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NCAA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Office/staff retreat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Outreach events</a:t>
            </a:r>
          </a:p>
        </p:txBody>
      </p:sp>
    </p:spTree>
    <p:extLst>
      <p:ext uri="{BB962C8B-B14F-4D97-AF65-F5344CB8AC3E}">
        <p14:creationId xmlns:p14="http://schemas.microsoft.com/office/powerpoint/2010/main" val="194636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Identify the Calendar Format</a:t>
            </a:r>
            <a:endParaRPr lang="en-US" sz="13803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73CBB-293E-7F8C-2D66-F4C1EC97EAE9}"/>
              </a:ext>
            </a:extLst>
          </p:cNvPr>
          <p:cNvSpPr txBox="1"/>
          <p:nvPr/>
        </p:nvSpPr>
        <p:spPr>
          <a:xfrm>
            <a:off x="1310782" y="2552700"/>
            <a:ext cx="155804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Paper format and Stored on the Office Network Drive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Electronic Version with Shared Update Access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Electronic Version with Limited Update Access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Organized by Functional Areas, Key Positions, Specific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Verification of Calendar Updates (Who, When)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E-Calendar Notifies Team of New Updates</a:t>
            </a:r>
          </a:p>
        </p:txBody>
      </p:sp>
    </p:spTree>
    <p:extLst>
      <p:ext uri="{BB962C8B-B14F-4D97-AF65-F5344CB8AC3E}">
        <p14:creationId xmlns:p14="http://schemas.microsoft.com/office/powerpoint/2010/main" val="124886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97749" y="342900"/>
            <a:ext cx="1509250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Maintaining the Calendar</a:t>
            </a:r>
            <a:endParaRPr lang="en-US" sz="13803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103C0-21CE-1D03-C3CE-2A9C5C591E90}"/>
              </a:ext>
            </a:extLst>
          </p:cNvPr>
          <p:cNvSpPr txBox="1"/>
          <p:nvPr/>
        </p:nvSpPr>
        <p:spPr>
          <a:xfrm>
            <a:off x="838200" y="2217182"/>
            <a:ext cx="16687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Assign to one or more individuals; if more than one, how will changes be coordinated?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Review periodically at staff meetings – documenting what has recently occurred and looking forward to upcoming events/deadlines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Continue to monitor e-mails for new items to add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Provide management oversight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Perform the Necessary Updates Timely</a:t>
            </a:r>
          </a:p>
        </p:txBody>
      </p:sp>
    </p:spTree>
    <p:extLst>
      <p:ext uri="{BB962C8B-B14F-4D97-AF65-F5344CB8AC3E}">
        <p14:creationId xmlns:p14="http://schemas.microsoft.com/office/powerpoint/2010/main" val="134025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209800" y="800100"/>
            <a:ext cx="15092502" cy="637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3803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Yearly Calendar Operations Examples</a:t>
            </a:r>
          </a:p>
        </p:txBody>
      </p:sp>
    </p:spTree>
    <p:extLst>
      <p:ext uri="{BB962C8B-B14F-4D97-AF65-F5344CB8AC3E}">
        <p14:creationId xmlns:p14="http://schemas.microsoft.com/office/powerpoint/2010/main" val="57054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212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3803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pic>
        <p:nvPicPr>
          <p:cNvPr id="1026" name="Picture 2" descr="Management Cartoon # 7350: Did I mention that the deadline is ...">
            <a:extLst>
              <a:ext uri="{FF2B5EF4-FFF2-40B4-BE49-F238E27FC236}">
                <a16:creationId xmlns:a16="http://schemas.microsoft.com/office/drawing/2014/main" id="{546D0462-6D4D-8EC1-1E13-F1D42638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86050"/>
            <a:ext cx="46101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5C2B1-78A3-C9C0-7534-217F92A15514}"/>
              </a:ext>
            </a:extLst>
          </p:cNvPr>
          <p:cNvSpPr txBox="1"/>
          <p:nvPr/>
        </p:nvSpPr>
        <p:spPr>
          <a:xfrm>
            <a:off x="2667000" y="34671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highlight>
                  <a:srgbClr val="0000FF"/>
                </a:highlight>
              </a:rPr>
              <a:t>FTV/GE </a:t>
            </a:r>
          </a:p>
        </p:txBody>
      </p:sp>
      <p:pic>
        <p:nvPicPr>
          <p:cNvPr id="1028" name="Picture 4" descr="See related image detail. Vector Cartoon Of Business Executive Running To Keep To Deadlines ...">
            <a:extLst>
              <a:ext uri="{FF2B5EF4-FFF2-40B4-BE49-F238E27FC236}">
                <a16:creationId xmlns:a16="http://schemas.microsoft.com/office/drawing/2014/main" id="{81A3ED47-91E2-07C3-611D-947B6530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099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issed Deadline Cartoon">
            <a:extLst>
              <a:ext uri="{FF2B5EF4-FFF2-40B4-BE49-F238E27FC236}">
                <a16:creationId xmlns:a16="http://schemas.microsoft.com/office/drawing/2014/main" id="{406CF1A0-B21D-E68A-6617-5FD0C44F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3238500"/>
            <a:ext cx="44862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3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232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  <a:spcBef>
                <a:spcPct val="0"/>
              </a:spcBef>
            </a:pPr>
            <a:r>
              <a:rPr lang="en-US" sz="13803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D80B0-EE08-D7C3-D0AB-C05177323F7C}"/>
              </a:ext>
            </a:extLst>
          </p:cNvPr>
          <p:cNvSpPr txBox="1"/>
          <p:nvPr/>
        </p:nvSpPr>
        <p:spPr>
          <a:xfrm>
            <a:off x="838200" y="3087921"/>
            <a:ext cx="14859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400" dirty="0"/>
              <a:t>Definition of Operational Calendar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Reasons for Creating an Operational Calendar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Key Factors to Consider When Developing the Operational Calendar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Obtain Pertinent Documents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Essential Areas to Include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Identify the Format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Maintaining the Calendar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7480" y="8157265"/>
            <a:ext cx="4740520" cy="1769057"/>
          </a:xfrm>
          <a:custGeom>
            <a:avLst/>
            <a:gdLst/>
            <a:ahLst/>
            <a:cxnLst/>
            <a:rect l="l" t="t" r="r" b="b"/>
            <a:pathLst>
              <a:path w="4740520" h="1769057">
                <a:moveTo>
                  <a:pt x="0" y="0"/>
                </a:moveTo>
                <a:lnTo>
                  <a:pt x="4740520" y="0"/>
                </a:lnTo>
                <a:lnTo>
                  <a:pt x="4740520" y="1769057"/>
                </a:lnTo>
                <a:lnTo>
                  <a:pt x="0" y="1769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345211" y="9705144"/>
            <a:ext cx="6942789" cy="58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1"/>
              </a:lnSpc>
              <a:spcBef>
                <a:spcPct val="0"/>
              </a:spcBef>
            </a:pPr>
            <a:r>
              <a:rPr lang="en-US" sz="3037" b="1">
                <a:solidFill>
                  <a:srgbClr val="2A479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Fall 2024: Climbing Higher Together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9662CA-C85F-CCC6-FD5A-9F8C1E098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1714500"/>
            <a:ext cx="139446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7480" y="8157265"/>
            <a:ext cx="4740520" cy="1769057"/>
          </a:xfrm>
          <a:custGeom>
            <a:avLst/>
            <a:gdLst/>
            <a:ahLst/>
            <a:cxnLst/>
            <a:rect l="l" t="t" r="r" b="b"/>
            <a:pathLst>
              <a:path w="4740520" h="1769057">
                <a:moveTo>
                  <a:pt x="0" y="0"/>
                </a:moveTo>
                <a:lnTo>
                  <a:pt x="4740520" y="0"/>
                </a:lnTo>
                <a:lnTo>
                  <a:pt x="4740520" y="1769057"/>
                </a:lnTo>
                <a:lnTo>
                  <a:pt x="0" y="1769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345211" y="9705144"/>
            <a:ext cx="6942789" cy="58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1"/>
              </a:lnSpc>
              <a:spcBef>
                <a:spcPct val="0"/>
              </a:spcBef>
            </a:pPr>
            <a:r>
              <a:rPr lang="en-US" sz="3037" b="1">
                <a:solidFill>
                  <a:srgbClr val="2A479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Fall 2024: Climbing Higher Together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836C4-56EC-5D2A-7CAE-EE7F9EF81B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1" t="4387" r="12728" b="6859"/>
          <a:stretch/>
        </p:blipFill>
        <p:spPr>
          <a:xfrm>
            <a:off x="2286000" y="1389092"/>
            <a:ext cx="13457557" cy="68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7480" y="8157265"/>
            <a:ext cx="4740520" cy="1769057"/>
          </a:xfrm>
          <a:custGeom>
            <a:avLst/>
            <a:gdLst/>
            <a:ahLst/>
            <a:cxnLst/>
            <a:rect l="l" t="t" r="r" b="b"/>
            <a:pathLst>
              <a:path w="4740520" h="1769057">
                <a:moveTo>
                  <a:pt x="0" y="0"/>
                </a:moveTo>
                <a:lnTo>
                  <a:pt x="4740520" y="0"/>
                </a:lnTo>
                <a:lnTo>
                  <a:pt x="4740520" y="1769057"/>
                </a:lnTo>
                <a:lnTo>
                  <a:pt x="0" y="1769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345211" y="9705144"/>
            <a:ext cx="6942789" cy="58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1"/>
              </a:lnSpc>
              <a:spcBef>
                <a:spcPct val="0"/>
              </a:spcBef>
            </a:pPr>
            <a:r>
              <a:rPr lang="en-US" sz="3037" b="1">
                <a:solidFill>
                  <a:srgbClr val="2A479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Fall 2024: Climbing Higher Together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46699-775F-5321-B380-746F2A469E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47" t="15054" r="14976" b="8010"/>
          <a:stretch/>
        </p:blipFill>
        <p:spPr>
          <a:xfrm>
            <a:off x="2438400" y="1485900"/>
            <a:ext cx="13217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7480" y="8157265"/>
            <a:ext cx="4740520" cy="1769057"/>
          </a:xfrm>
          <a:custGeom>
            <a:avLst/>
            <a:gdLst/>
            <a:ahLst/>
            <a:cxnLst/>
            <a:rect l="l" t="t" r="r" b="b"/>
            <a:pathLst>
              <a:path w="4740520" h="1769057">
                <a:moveTo>
                  <a:pt x="0" y="0"/>
                </a:moveTo>
                <a:lnTo>
                  <a:pt x="4740520" y="0"/>
                </a:lnTo>
                <a:lnTo>
                  <a:pt x="4740520" y="1769057"/>
                </a:lnTo>
                <a:lnTo>
                  <a:pt x="0" y="1769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345211" y="9705144"/>
            <a:ext cx="6942789" cy="58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1"/>
              </a:lnSpc>
              <a:spcBef>
                <a:spcPct val="0"/>
              </a:spcBef>
            </a:pPr>
            <a:r>
              <a:rPr lang="en-US" sz="3037" b="1">
                <a:solidFill>
                  <a:srgbClr val="2A479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Fall 2024: Climbing Higher Together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5BFD9-11AA-8817-13B3-15238D458E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40" t="30097" r="27364" b="11805"/>
          <a:stretch/>
        </p:blipFill>
        <p:spPr>
          <a:xfrm>
            <a:off x="2286000" y="1443846"/>
            <a:ext cx="13318880" cy="69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1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122268" y="1231516"/>
            <a:ext cx="13730079" cy="7012690"/>
            <a:chOff x="0" y="0"/>
            <a:chExt cx="3616152" cy="18469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6153" cy="1846964"/>
            </a:xfrm>
            <a:custGeom>
              <a:avLst/>
              <a:gdLst/>
              <a:ahLst/>
              <a:cxnLst/>
              <a:rect l="l" t="t" r="r" b="b"/>
              <a:pathLst>
                <a:path w="3616153" h="1846964">
                  <a:moveTo>
                    <a:pt x="28757" y="0"/>
                  </a:moveTo>
                  <a:lnTo>
                    <a:pt x="3587395" y="0"/>
                  </a:lnTo>
                  <a:cubicBezTo>
                    <a:pt x="3595022" y="0"/>
                    <a:pt x="3602337" y="3030"/>
                    <a:pt x="3607730" y="8423"/>
                  </a:cubicBezTo>
                  <a:cubicBezTo>
                    <a:pt x="3613123" y="13816"/>
                    <a:pt x="3616153" y="21130"/>
                    <a:pt x="3616153" y="28757"/>
                  </a:cubicBezTo>
                  <a:lnTo>
                    <a:pt x="3616153" y="1818206"/>
                  </a:lnTo>
                  <a:cubicBezTo>
                    <a:pt x="3616153" y="1825833"/>
                    <a:pt x="3613123" y="1833148"/>
                    <a:pt x="3607730" y="1838541"/>
                  </a:cubicBezTo>
                  <a:cubicBezTo>
                    <a:pt x="3602337" y="1843934"/>
                    <a:pt x="3595022" y="1846964"/>
                    <a:pt x="3587395" y="1846964"/>
                  </a:cubicBezTo>
                  <a:lnTo>
                    <a:pt x="28757" y="1846964"/>
                  </a:lnTo>
                  <a:cubicBezTo>
                    <a:pt x="21130" y="1846964"/>
                    <a:pt x="13816" y="1843934"/>
                    <a:pt x="8423" y="1838541"/>
                  </a:cubicBezTo>
                  <a:cubicBezTo>
                    <a:pt x="3030" y="1833148"/>
                    <a:pt x="0" y="1825833"/>
                    <a:pt x="0" y="1818206"/>
                  </a:cubicBezTo>
                  <a:lnTo>
                    <a:pt x="0" y="28757"/>
                  </a:lnTo>
                  <a:cubicBezTo>
                    <a:pt x="0" y="21130"/>
                    <a:pt x="3030" y="13816"/>
                    <a:pt x="8423" y="8423"/>
                  </a:cubicBezTo>
                  <a:cubicBezTo>
                    <a:pt x="13816" y="3030"/>
                    <a:pt x="21130" y="0"/>
                    <a:pt x="28757" y="0"/>
                  </a:cubicBezTo>
                  <a:close/>
                </a:path>
              </a:pathLst>
            </a:custGeom>
            <a:solidFill>
              <a:srgbClr val="B9C3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616152" cy="1894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00807" y="1930970"/>
            <a:ext cx="12573000" cy="5613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53"/>
              </a:lnSpc>
              <a:spcBef>
                <a:spcPct val="0"/>
              </a:spcBef>
            </a:pPr>
            <a:r>
              <a:rPr lang="en-US" sz="10609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START Your Operational Calendar</a:t>
            </a:r>
          </a:p>
          <a:p>
            <a:pPr algn="ctr">
              <a:lnSpc>
                <a:spcPts val="14853"/>
              </a:lnSpc>
              <a:spcBef>
                <a:spcPct val="0"/>
              </a:spcBef>
            </a:pPr>
            <a:r>
              <a:rPr lang="en-US" sz="10609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4805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122268" y="1231516"/>
            <a:ext cx="13730079" cy="7012690"/>
            <a:chOff x="0" y="0"/>
            <a:chExt cx="3616152" cy="18469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6153" cy="1846964"/>
            </a:xfrm>
            <a:custGeom>
              <a:avLst/>
              <a:gdLst/>
              <a:ahLst/>
              <a:cxnLst/>
              <a:rect l="l" t="t" r="r" b="b"/>
              <a:pathLst>
                <a:path w="3616153" h="1846964">
                  <a:moveTo>
                    <a:pt x="28757" y="0"/>
                  </a:moveTo>
                  <a:lnTo>
                    <a:pt x="3587395" y="0"/>
                  </a:lnTo>
                  <a:cubicBezTo>
                    <a:pt x="3595022" y="0"/>
                    <a:pt x="3602337" y="3030"/>
                    <a:pt x="3607730" y="8423"/>
                  </a:cubicBezTo>
                  <a:cubicBezTo>
                    <a:pt x="3613123" y="13816"/>
                    <a:pt x="3616153" y="21130"/>
                    <a:pt x="3616153" y="28757"/>
                  </a:cubicBezTo>
                  <a:lnTo>
                    <a:pt x="3616153" y="1818206"/>
                  </a:lnTo>
                  <a:cubicBezTo>
                    <a:pt x="3616153" y="1825833"/>
                    <a:pt x="3613123" y="1833148"/>
                    <a:pt x="3607730" y="1838541"/>
                  </a:cubicBezTo>
                  <a:cubicBezTo>
                    <a:pt x="3602337" y="1843934"/>
                    <a:pt x="3595022" y="1846964"/>
                    <a:pt x="3587395" y="1846964"/>
                  </a:cubicBezTo>
                  <a:lnTo>
                    <a:pt x="28757" y="1846964"/>
                  </a:lnTo>
                  <a:cubicBezTo>
                    <a:pt x="21130" y="1846964"/>
                    <a:pt x="13816" y="1843934"/>
                    <a:pt x="8423" y="1838541"/>
                  </a:cubicBezTo>
                  <a:cubicBezTo>
                    <a:pt x="3030" y="1833148"/>
                    <a:pt x="0" y="1825833"/>
                    <a:pt x="0" y="1818206"/>
                  </a:cubicBezTo>
                  <a:lnTo>
                    <a:pt x="0" y="28757"/>
                  </a:lnTo>
                  <a:cubicBezTo>
                    <a:pt x="0" y="21130"/>
                    <a:pt x="3030" y="13816"/>
                    <a:pt x="8423" y="8423"/>
                  </a:cubicBezTo>
                  <a:cubicBezTo>
                    <a:pt x="13816" y="3030"/>
                    <a:pt x="21130" y="0"/>
                    <a:pt x="28757" y="0"/>
                  </a:cubicBezTo>
                  <a:close/>
                </a:path>
              </a:pathLst>
            </a:custGeom>
            <a:solidFill>
              <a:srgbClr val="B9C3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616152" cy="1894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87220" y="3356963"/>
            <a:ext cx="11600175" cy="2045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53"/>
              </a:lnSpc>
              <a:spcBef>
                <a:spcPct val="0"/>
              </a:spcBef>
            </a:pPr>
            <a:r>
              <a:rPr lang="en-US" sz="10609" b="1">
                <a:solidFill>
                  <a:srgbClr val="30292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61151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647700"/>
            <a:ext cx="1554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/>
              <a:t>NCASFAA Thanks our Platinum Sponsors</a:t>
            </a:r>
            <a:endParaRPr lang="en-US" sz="7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03071"/>
            <a:ext cx="5835293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877598"/>
            <a:ext cx="7785463" cy="32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44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647700"/>
            <a:ext cx="1554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/>
              <a:t>NCASFAA Thanks our Gold Sponsors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20" y="2476500"/>
            <a:ext cx="5939200" cy="150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49" y="4076700"/>
            <a:ext cx="6841067" cy="384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519934"/>
            <a:ext cx="7661758" cy="1418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05" y="6591300"/>
            <a:ext cx="2402041" cy="3493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622" y="4381500"/>
            <a:ext cx="5722759" cy="27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1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299"/>
            <a:ext cx="7871179" cy="10515600"/>
          </a:xfrm>
          <a:custGeom>
            <a:avLst/>
            <a:gdLst/>
            <a:ahLst/>
            <a:cxnLst/>
            <a:rect l="l" t="t" r="r" b="b"/>
            <a:pathLst>
              <a:path w="8079689" h="12127113">
                <a:moveTo>
                  <a:pt x="0" y="0"/>
                </a:moveTo>
                <a:lnTo>
                  <a:pt x="8079690" y="0"/>
                </a:lnTo>
                <a:lnTo>
                  <a:pt x="8079690" y="12127113"/>
                </a:lnTo>
                <a:lnTo>
                  <a:pt x="0" y="12127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5567" y="5313755"/>
            <a:ext cx="6255847" cy="147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Fall 2024: Climbing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Higher Together</a:t>
            </a:r>
          </a:p>
        </p:txBody>
      </p:sp>
      <p:sp>
        <p:nvSpPr>
          <p:cNvPr id="4" name="Freeform 4"/>
          <p:cNvSpPr/>
          <p:nvPr/>
        </p:nvSpPr>
        <p:spPr>
          <a:xfrm>
            <a:off x="705309" y="2818300"/>
            <a:ext cx="6556105" cy="2325200"/>
          </a:xfrm>
          <a:custGeom>
            <a:avLst/>
            <a:gdLst/>
            <a:ahLst/>
            <a:cxnLst/>
            <a:rect l="l" t="t" r="r" b="b"/>
            <a:pathLst>
              <a:path w="6556105" h="2325200">
                <a:moveTo>
                  <a:pt x="0" y="0"/>
                </a:moveTo>
                <a:lnTo>
                  <a:pt x="6556105" y="0"/>
                </a:lnTo>
                <a:lnTo>
                  <a:pt x="6556105" y="2325200"/>
                </a:lnTo>
                <a:lnTo>
                  <a:pt x="0" y="232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326260" y="4679950"/>
            <a:ext cx="5358854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Thank you for attending!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81100" y="650128"/>
            <a:ext cx="15925800" cy="7854144"/>
            <a:chOff x="0" y="0"/>
            <a:chExt cx="3616152" cy="18469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6153" cy="1846964"/>
            </a:xfrm>
            <a:custGeom>
              <a:avLst/>
              <a:gdLst/>
              <a:ahLst/>
              <a:cxnLst/>
              <a:rect l="l" t="t" r="r" b="b"/>
              <a:pathLst>
                <a:path w="3616153" h="1846964">
                  <a:moveTo>
                    <a:pt x="28757" y="0"/>
                  </a:moveTo>
                  <a:lnTo>
                    <a:pt x="3587395" y="0"/>
                  </a:lnTo>
                  <a:cubicBezTo>
                    <a:pt x="3595022" y="0"/>
                    <a:pt x="3602337" y="3030"/>
                    <a:pt x="3607730" y="8423"/>
                  </a:cubicBezTo>
                  <a:cubicBezTo>
                    <a:pt x="3613123" y="13816"/>
                    <a:pt x="3616153" y="21130"/>
                    <a:pt x="3616153" y="28757"/>
                  </a:cubicBezTo>
                  <a:lnTo>
                    <a:pt x="3616153" y="1818206"/>
                  </a:lnTo>
                  <a:cubicBezTo>
                    <a:pt x="3616153" y="1825833"/>
                    <a:pt x="3613123" y="1833148"/>
                    <a:pt x="3607730" y="1838541"/>
                  </a:cubicBezTo>
                  <a:cubicBezTo>
                    <a:pt x="3602337" y="1843934"/>
                    <a:pt x="3595022" y="1846964"/>
                    <a:pt x="3587395" y="1846964"/>
                  </a:cubicBezTo>
                  <a:lnTo>
                    <a:pt x="28757" y="1846964"/>
                  </a:lnTo>
                  <a:cubicBezTo>
                    <a:pt x="21130" y="1846964"/>
                    <a:pt x="13816" y="1843934"/>
                    <a:pt x="8423" y="1838541"/>
                  </a:cubicBezTo>
                  <a:cubicBezTo>
                    <a:pt x="3030" y="1833148"/>
                    <a:pt x="0" y="1825833"/>
                    <a:pt x="0" y="1818206"/>
                  </a:cubicBezTo>
                  <a:lnTo>
                    <a:pt x="0" y="28757"/>
                  </a:lnTo>
                  <a:cubicBezTo>
                    <a:pt x="0" y="21130"/>
                    <a:pt x="3030" y="13816"/>
                    <a:pt x="8423" y="8423"/>
                  </a:cubicBezTo>
                  <a:cubicBezTo>
                    <a:pt x="13816" y="3030"/>
                    <a:pt x="21130" y="0"/>
                    <a:pt x="28757" y="0"/>
                  </a:cubicBezTo>
                  <a:close/>
                </a:path>
              </a:pathLst>
            </a:custGeom>
            <a:solidFill>
              <a:srgbClr val="B9C3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616152" cy="1894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14448" y="1317874"/>
            <a:ext cx="15659104" cy="6524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600" b="1" dirty="0"/>
              <a:t>Confucius said:</a:t>
            </a:r>
          </a:p>
          <a:p>
            <a:pPr algn="ctr"/>
            <a:r>
              <a:rPr lang="en-US" sz="10600" dirty="0"/>
              <a:t>“A man who does not plan long ahead will find trouble </a:t>
            </a:r>
          </a:p>
          <a:p>
            <a:pPr algn="ctr"/>
            <a:r>
              <a:rPr lang="en-US" sz="10600" dirty="0"/>
              <a:t>at his door.”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4" y="476250"/>
            <a:ext cx="15361635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b="1" dirty="0"/>
              <a:t>Definition of an Operational Calendar</a:t>
            </a:r>
            <a:endParaRPr lang="en-US" sz="13803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E35DC-F84E-E3A2-5360-13C348D26864}"/>
              </a:ext>
            </a:extLst>
          </p:cNvPr>
          <p:cNvSpPr txBox="1"/>
          <p:nvPr/>
        </p:nvSpPr>
        <p:spPr>
          <a:xfrm>
            <a:off x="1143000" y="3430905"/>
            <a:ext cx="14782800" cy="456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737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 Merriam-Webster online dictionary: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Operational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ready for use:  able to be used; ready for or in condition to undertake a desired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Calendar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a list or schedule of events or activities that occur at different times throughout the year; an orderly list.</a:t>
            </a:r>
          </a:p>
        </p:txBody>
      </p:sp>
    </p:spTree>
    <p:extLst>
      <p:ext uri="{BB962C8B-B14F-4D97-AF65-F5344CB8AC3E}">
        <p14:creationId xmlns:p14="http://schemas.microsoft.com/office/powerpoint/2010/main" val="408080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83449" y="-67417"/>
            <a:ext cx="15092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b="1" dirty="0"/>
              <a:t>Reasons for Creating an Operational Calendar</a:t>
            </a:r>
            <a:endParaRPr lang="en-US" sz="13803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D67E-CF81-7EDF-1E2D-4BFE7F85190D}"/>
              </a:ext>
            </a:extLst>
          </p:cNvPr>
          <p:cNvSpPr txBox="1"/>
          <p:nvPr/>
        </p:nvSpPr>
        <p:spPr>
          <a:xfrm>
            <a:off x="381000" y="3002692"/>
            <a:ext cx="174498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Compile all relevant events, meetings, activities, deadlines, timelines required to meet deadlines, reports, time sensitive tasks, etc. in one 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Inform Campus Partners and Supervisor of full scope of FA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Reduce/eliminate missing key deadlines or last-minute rush to meet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Encourage accountability Among staff/Staff are Aware of Tasks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Utilize for Staff Training/Resource for Staff Turnover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Financial Aid is very cyclical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We are often doing the same tasks at around the same time each year….but might only do that task once a year so it’s not always on our minds.</a:t>
            </a:r>
          </a:p>
        </p:txBody>
      </p:sp>
      <p:pic>
        <p:nvPicPr>
          <p:cNvPr id="2050" name="Picture 2" descr="Royalty Free Deadline Clip Art, Vector Images &amp; Illustrations - iStock">
            <a:extLst>
              <a:ext uri="{FF2B5EF4-FFF2-40B4-BE49-F238E27FC236}">
                <a16:creationId xmlns:a16="http://schemas.microsoft.com/office/drawing/2014/main" id="{4F0B2486-BD85-D6DB-95DF-260DB383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5510178"/>
            <a:ext cx="2667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1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00259-EE1E-1402-A20B-637AAEC07B6B}"/>
              </a:ext>
            </a:extLst>
          </p:cNvPr>
          <p:cNvSpPr txBox="1"/>
          <p:nvPr/>
        </p:nvSpPr>
        <p:spPr>
          <a:xfrm>
            <a:off x="1503905" y="2848942"/>
            <a:ext cx="161587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Size of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Office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Will it be for all staff and/or managers?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Will there be separate calendars for different areas/departments of the office?  If so, will there still be a master calendar?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Will there be separate calendars for the types of items/activities included (institutional, state, federal, etc.)? If so, will there still be a master calendar?</a:t>
            </a:r>
          </a:p>
        </p:txBody>
      </p:sp>
      <p:pic>
        <p:nvPicPr>
          <p:cNvPr id="3074" name="Picture 2" descr="Isometric Business People Scheduling Operation on Desk Calendar Stock ...">
            <a:extLst>
              <a:ext uri="{FF2B5EF4-FFF2-40B4-BE49-F238E27FC236}">
                <a16:creationId xmlns:a16="http://schemas.microsoft.com/office/drawing/2014/main" id="{EDD1E727-ABB5-571C-A405-F6ABF555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443013"/>
            <a:ext cx="6248400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0" y="46794"/>
            <a:ext cx="18592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/>
              <a:t>Key Factors to Consider When Developing the Operational Calendar</a:t>
            </a:r>
          </a:p>
        </p:txBody>
      </p:sp>
    </p:spTree>
    <p:extLst>
      <p:ext uri="{BB962C8B-B14F-4D97-AF65-F5344CB8AC3E}">
        <p14:creationId xmlns:p14="http://schemas.microsoft.com/office/powerpoint/2010/main" val="350673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57200" y="476250"/>
            <a:ext cx="1699259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Obtain Pertinent Documents</a:t>
            </a:r>
            <a:endParaRPr lang="en-US" sz="13803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A4837-9003-CB26-8483-FDBD34ABDCBA}"/>
              </a:ext>
            </a:extLst>
          </p:cNvPr>
          <p:cNvSpPr txBox="1"/>
          <p:nvPr/>
        </p:nvSpPr>
        <p:spPr>
          <a:xfrm>
            <a:off x="914399" y="1896872"/>
            <a:ext cx="165354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Start with any prior calendars that have already been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Read prior e-mails from respective time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Solicit staff input via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Discuss at staff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Review information already available on your school’s website or in printed publications </a:t>
            </a:r>
          </a:p>
        </p:txBody>
      </p:sp>
    </p:spTree>
    <p:extLst>
      <p:ext uri="{BB962C8B-B14F-4D97-AF65-F5344CB8AC3E}">
        <p14:creationId xmlns:p14="http://schemas.microsoft.com/office/powerpoint/2010/main" val="407423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54765" y="476250"/>
            <a:ext cx="15092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Essential Areas to Include:  </a:t>
            </a:r>
            <a:r>
              <a:rPr lang="en-US" sz="9600" dirty="0">
                <a:solidFill>
                  <a:srgbClr val="FF0000"/>
                </a:solidFill>
              </a:rPr>
              <a:t>Institutional Information</a:t>
            </a:r>
            <a:endParaRPr lang="en-US" sz="13803" b="1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DE3A0-A674-A92E-9361-55DB189F76AB}"/>
              </a:ext>
            </a:extLst>
          </p:cNvPr>
          <p:cNvSpPr txBox="1"/>
          <p:nvPr/>
        </p:nvSpPr>
        <p:spPr>
          <a:xfrm>
            <a:off x="228600" y="3314700"/>
            <a:ext cx="180594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Academic calendar dates:  first day of classes, census date, last day to drop, last day to withdraw, last day of classes,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College-wide events – Faculty/Staff Institute, Commencement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Admissions Open Houses/New Students Orientation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Scholarship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Registration for classes/First Day to Charge Books/First Day to Credit Refund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Billing due dates/Drop for Non-Payment Dates/Insurance Waiver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Holidays and class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Residency Determination System Deadline (RDS)</a:t>
            </a:r>
          </a:p>
        </p:txBody>
      </p:sp>
    </p:spTree>
    <p:extLst>
      <p:ext uri="{BB962C8B-B14F-4D97-AF65-F5344CB8AC3E}">
        <p14:creationId xmlns:p14="http://schemas.microsoft.com/office/powerpoint/2010/main" val="285211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3654" y="8504272"/>
            <a:ext cx="5744346" cy="1782728"/>
          </a:xfrm>
          <a:custGeom>
            <a:avLst/>
            <a:gdLst/>
            <a:ahLst/>
            <a:cxnLst/>
            <a:rect l="l" t="t" r="r" b="b"/>
            <a:pathLst>
              <a:path w="5744346" h="1782728">
                <a:moveTo>
                  <a:pt x="0" y="0"/>
                </a:moveTo>
                <a:lnTo>
                  <a:pt x="5744346" y="0"/>
                </a:lnTo>
                <a:lnTo>
                  <a:pt x="5744346" y="1782728"/>
                </a:lnTo>
                <a:lnTo>
                  <a:pt x="0" y="1782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5208"/>
            <a:ext cx="3952475" cy="1401792"/>
          </a:xfrm>
          <a:custGeom>
            <a:avLst/>
            <a:gdLst/>
            <a:ahLst/>
            <a:cxnLst/>
            <a:rect l="l" t="t" r="r" b="b"/>
            <a:pathLst>
              <a:path w="3952475" h="1401792">
                <a:moveTo>
                  <a:pt x="0" y="0"/>
                </a:moveTo>
                <a:lnTo>
                  <a:pt x="3952475" y="0"/>
                </a:lnTo>
                <a:lnTo>
                  <a:pt x="3952475" y="1401792"/>
                </a:lnTo>
                <a:lnTo>
                  <a:pt x="0" y="140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83449" y="46795"/>
            <a:ext cx="15092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/>
              <a:t>Key Areas to Include:  </a:t>
            </a:r>
            <a:r>
              <a:rPr lang="en-US" sz="9600" dirty="0">
                <a:solidFill>
                  <a:srgbClr val="FF0000"/>
                </a:solidFill>
              </a:rPr>
              <a:t>Administrative Tasks</a:t>
            </a:r>
            <a:endParaRPr lang="en-US" sz="13803" b="1" dirty="0">
              <a:solidFill>
                <a:srgbClr val="FF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70A92-FEDE-2A7E-4892-35EA0C811CDC}"/>
              </a:ext>
            </a:extLst>
          </p:cNvPr>
          <p:cNvSpPr txBox="1"/>
          <p:nvPr/>
        </p:nvSpPr>
        <p:spPr>
          <a:xfrm>
            <a:off x="838200" y="2722687"/>
            <a:ext cx="160782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Staff Performance Evaluations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Management report deadlines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Office budgets (Conferences, Training,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System setup (Releases and Patches)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Regular External Meetings/Staff Meetings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Auditor Visits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Annual training events (inside and outside aid office)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Cost of Attendance construction/updates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Polices and Procedures Review/Updates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Blackout Dates </a:t>
            </a:r>
          </a:p>
        </p:txBody>
      </p:sp>
    </p:spTree>
    <p:extLst>
      <p:ext uri="{BB962C8B-B14F-4D97-AF65-F5344CB8AC3E}">
        <p14:creationId xmlns:p14="http://schemas.microsoft.com/office/powerpoint/2010/main" val="121497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936</Words>
  <Application>Microsoft Office PowerPoint</Application>
  <PresentationFormat>Custom</PresentationFormat>
  <Paragraphs>142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 (MS) Bold</vt:lpstr>
      <vt:lpstr>Calibri</vt:lpstr>
      <vt:lpstr>Arial</vt:lpstr>
      <vt:lpstr>Eczar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NCASFAA Fall 2024</dc:title>
  <dc:creator>White, Audrey</dc:creator>
  <cp:lastModifiedBy>Stephen McLeon</cp:lastModifiedBy>
  <cp:revision>25</cp:revision>
  <dcterms:created xsi:type="dcterms:W3CDTF">2006-08-16T00:00:00Z</dcterms:created>
  <dcterms:modified xsi:type="dcterms:W3CDTF">2024-11-06T16:28:51Z</dcterms:modified>
  <dc:identifier>DAGQqhNJsd0</dc:identifier>
</cp:coreProperties>
</file>